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93" r:id="rId2"/>
    <p:sldMasterId id="2147483722" r:id="rId3"/>
  </p:sldMasterIdLst>
  <p:notesMasterIdLst>
    <p:notesMasterId r:id="rId39"/>
  </p:notesMasterIdLst>
  <p:sldIdLst>
    <p:sldId id="294" r:id="rId4"/>
    <p:sldId id="1481" r:id="rId5"/>
    <p:sldId id="1482" r:id="rId6"/>
    <p:sldId id="1484" r:id="rId7"/>
    <p:sldId id="1507" r:id="rId8"/>
    <p:sldId id="1486" r:id="rId9"/>
    <p:sldId id="1487" r:id="rId10"/>
    <p:sldId id="1467" r:id="rId11"/>
    <p:sldId id="1488" r:id="rId12"/>
    <p:sldId id="1493" r:id="rId13"/>
    <p:sldId id="1489" r:id="rId14"/>
    <p:sldId id="1490" r:id="rId15"/>
    <p:sldId id="1491" r:id="rId16"/>
    <p:sldId id="1492" r:id="rId17"/>
    <p:sldId id="1494" r:id="rId18"/>
    <p:sldId id="1483" r:id="rId19"/>
    <p:sldId id="1128" r:id="rId20"/>
    <p:sldId id="1473" r:id="rId21"/>
    <p:sldId id="1495" r:id="rId22"/>
    <p:sldId id="1496" r:id="rId23"/>
    <p:sldId id="1470" r:id="rId24"/>
    <p:sldId id="1499" r:id="rId25"/>
    <p:sldId id="1500" r:id="rId26"/>
    <p:sldId id="1501" r:id="rId27"/>
    <p:sldId id="1503" r:id="rId28"/>
    <p:sldId id="1504" r:id="rId29"/>
    <p:sldId id="1497" r:id="rId30"/>
    <p:sldId id="1146" r:id="rId31"/>
    <p:sldId id="1440" r:id="rId32"/>
    <p:sldId id="1448" r:id="rId33"/>
    <p:sldId id="1505" r:id="rId34"/>
    <p:sldId id="1451" r:id="rId35"/>
    <p:sldId id="1506" r:id="rId36"/>
    <p:sldId id="700" r:id="rId37"/>
    <p:sldId id="1154"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222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09"/>
    <p:restoredTop sz="81046"/>
  </p:normalViewPr>
  <p:slideViewPr>
    <p:cSldViewPr snapToGrid="0" snapToObjects="1">
      <p:cViewPr>
        <p:scale>
          <a:sx n="91" d="100"/>
          <a:sy n="91" d="100"/>
        </p:scale>
        <p:origin x="191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A5208F-42E5-0D4B-AFD2-2C92C363DE7E}"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DD56A8F0-559A-1840-AA08-36D5CCBC706C}">
      <dgm:prSet phldrT="[Text]"/>
      <dgm:spPr/>
      <dgm:t>
        <a:bodyPr/>
        <a:lstStyle/>
        <a:p>
          <a:r>
            <a:rPr lang="en-US" dirty="0"/>
            <a:t>Improved Trust</a:t>
          </a:r>
        </a:p>
      </dgm:t>
    </dgm:pt>
    <dgm:pt modelId="{83588401-F35F-7444-A4AF-1EF24D72B5B9}" type="parTrans" cxnId="{EE3A76B0-E775-164D-8400-11AC0531905D}">
      <dgm:prSet/>
      <dgm:spPr/>
      <dgm:t>
        <a:bodyPr/>
        <a:lstStyle/>
        <a:p>
          <a:endParaRPr lang="en-US"/>
        </a:p>
      </dgm:t>
    </dgm:pt>
    <dgm:pt modelId="{8969D79C-F5AB-2748-80BD-FADEB8C3B660}" type="sibTrans" cxnId="{EE3A76B0-E775-164D-8400-11AC0531905D}">
      <dgm:prSet/>
      <dgm:spPr/>
      <dgm:t>
        <a:bodyPr/>
        <a:lstStyle/>
        <a:p>
          <a:endParaRPr lang="en-US"/>
        </a:p>
      </dgm:t>
    </dgm:pt>
    <dgm:pt modelId="{2BFA1B65-652E-A146-BC97-33D29CD55BCE}">
      <dgm:prSet phldrT="[Text]"/>
      <dgm:spPr/>
      <dgm:t>
        <a:bodyPr/>
        <a:lstStyle/>
        <a:p>
          <a:r>
            <a:rPr lang="en-US" dirty="0"/>
            <a:t>Improved Resilience</a:t>
          </a:r>
        </a:p>
      </dgm:t>
    </dgm:pt>
    <dgm:pt modelId="{5949D1D0-7E6F-2149-926E-56C04F34CE69}" type="parTrans" cxnId="{671B4E33-836E-D14A-87D4-299F99F7B9B4}">
      <dgm:prSet/>
      <dgm:spPr/>
      <dgm:t>
        <a:bodyPr/>
        <a:lstStyle/>
        <a:p>
          <a:endParaRPr lang="en-US"/>
        </a:p>
      </dgm:t>
    </dgm:pt>
    <dgm:pt modelId="{1568E9EB-96BB-FF4C-8CA7-FF3AB853FE19}" type="sibTrans" cxnId="{671B4E33-836E-D14A-87D4-299F99F7B9B4}">
      <dgm:prSet/>
      <dgm:spPr/>
      <dgm:t>
        <a:bodyPr/>
        <a:lstStyle/>
        <a:p>
          <a:endParaRPr lang="en-US"/>
        </a:p>
      </dgm:t>
    </dgm:pt>
    <dgm:pt modelId="{628A6E44-A550-0F4A-9036-5AAE5493711F}">
      <dgm:prSet phldrT="[Text]"/>
      <dgm:spPr/>
      <dgm:t>
        <a:bodyPr/>
        <a:lstStyle/>
        <a:p>
          <a:r>
            <a:rPr lang="en-US" dirty="0"/>
            <a:t>Improved Interpretability</a:t>
          </a:r>
        </a:p>
      </dgm:t>
    </dgm:pt>
    <dgm:pt modelId="{88F9054A-6472-B04B-9AF5-A838BCEF8B3E}" type="parTrans" cxnId="{FA3E5C4C-A865-E04F-80C1-F91427DF9409}">
      <dgm:prSet/>
      <dgm:spPr/>
      <dgm:t>
        <a:bodyPr/>
        <a:lstStyle/>
        <a:p>
          <a:endParaRPr lang="en-US"/>
        </a:p>
      </dgm:t>
    </dgm:pt>
    <dgm:pt modelId="{AA42E794-467D-434D-8CEA-E5F0207C7F04}" type="sibTrans" cxnId="{FA3E5C4C-A865-E04F-80C1-F91427DF9409}">
      <dgm:prSet/>
      <dgm:spPr/>
      <dgm:t>
        <a:bodyPr/>
        <a:lstStyle/>
        <a:p>
          <a:endParaRPr lang="en-US"/>
        </a:p>
      </dgm:t>
    </dgm:pt>
    <dgm:pt modelId="{804CFE08-CEBE-7B47-AF4B-5AEF57D12C6D}" type="pres">
      <dgm:prSet presAssocID="{DCA5208F-42E5-0D4B-AFD2-2C92C363DE7E}" presName="cycle" presStyleCnt="0">
        <dgm:presLayoutVars>
          <dgm:dir/>
          <dgm:resizeHandles val="exact"/>
        </dgm:presLayoutVars>
      </dgm:prSet>
      <dgm:spPr/>
    </dgm:pt>
    <dgm:pt modelId="{EC5CC461-A000-E14F-BE78-0D2AA2F8C752}" type="pres">
      <dgm:prSet presAssocID="{DD56A8F0-559A-1840-AA08-36D5CCBC706C}" presName="dummy" presStyleCnt="0"/>
      <dgm:spPr/>
    </dgm:pt>
    <dgm:pt modelId="{C9353F0C-CF44-4642-A0B1-469BE1D21E90}" type="pres">
      <dgm:prSet presAssocID="{DD56A8F0-559A-1840-AA08-36D5CCBC706C}" presName="node" presStyleLbl="revTx" presStyleIdx="0" presStyleCnt="3" custScaleX="84871">
        <dgm:presLayoutVars>
          <dgm:bulletEnabled val="1"/>
        </dgm:presLayoutVars>
      </dgm:prSet>
      <dgm:spPr/>
    </dgm:pt>
    <dgm:pt modelId="{2169C786-EDB5-A549-A484-FCFF7EE46606}" type="pres">
      <dgm:prSet presAssocID="{8969D79C-F5AB-2748-80BD-FADEB8C3B660}" presName="sibTrans" presStyleLbl="node1" presStyleIdx="0" presStyleCnt="3"/>
      <dgm:spPr/>
    </dgm:pt>
    <dgm:pt modelId="{9B655373-512E-614D-BBFB-FB23F253FB1B}" type="pres">
      <dgm:prSet presAssocID="{2BFA1B65-652E-A146-BC97-33D29CD55BCE}" presName="dummy" presStyleCnt="0"/>
      <dgm:spPr/>
    </dgm:pt>
    <dgm:pt modelId="{CD6FB080-F277-0646-8E98-F1D151F7CCB5}" type="pres">
      <dgm:prSet presAssocID="{2BFA1B65-652E-A146-BC97-33D29CD55BCE}" presName="node" presStyleLbl="revTx" presStyleIdx="1" presStyleCnt="3">
        <dgm:presLayoutVars>
          <dgm:bulletEnabled val="1"/>
        </dgm:presLayoutVars>
      </dgm:prSet>
      <dgm:spPr/>
    </dgm:pt>
    <dgm:pt modelId="{1B748324-2A59-4444-9E2C-24F67CAA0C60}" type="pres">
      <dgm:prSet presAssocID="{1568E9EB-96BB-FF4C-8CA7-FF3AB853FE19}" presName="sibTrans" presStyleLbl="node1" presStyleIdx="1" presStyleCnt="3"/>
      <dgm:spPr/>
    </dgm:pt>
    <dgm:pt modelId="{8A21F4F2-1959-FC4B-85A6-BD0AD6250CD3}" type="pres">
      <dgm:prSet presAssocID="{628A6E44-A550-0F4A-9036-5AAE5493711F}" presName="dummy" presStyleCnt="0"/>
      <dgm:spPr/>
    </dgm:pt>
    <dgm:pt modelId="{B70ABE0D-40A0-8447-8C71-5AEC80DEEB41}" type="pres">
      <dgm:prSet presAssocID="{628A6E44-A550-0F4A-9036-5AAE5493711F}" presName="node" presStyleLbl="revTx" presStyleIdx="2" presStyleCnt="3">
        <dgm:presLayoutVars>
          <dgm:bulletEnabled val="1"/>
        </dgm:presLayoutVars>
      </dgm:prSet>
      <dgm:spPr/>
    </dgm:pt>
    <dgm:pt modelId="{D408F474-7C8A-D74C-8DA0-69326C76B20B}" type="pres">
      <dgm:prSet presAssocID="{AA42E794-467D-434D-8CEA-E5F0207C7F04}" presName="sibTrans" presStyleLbl="node1" presStyleIdx="2" presStyleCnt="3"/>
      <dgm:spPr/>
    </dgm:pt>
  </dgm:ptLst>
  <dgm:cxnLst>
    <dgm:cxn modelId="{64753C02-A98B-9049-8653-6F2A080C145F}" type="presOf" srcId="{1568E9EB-96BB-FF4C-8CA7-FF3AB853FE19}" destId="{1B748324-2A59-4444-9E2C-24F67CAA0C60}" srcOrd="0" destOrd="0" presId="urn:microsoft.com/office/officeart/2005/8/layout/cycle1"/>
    <dgm:cxn modelId="{671B4E33-836E-D14A-87D4-299F99F7B9B4}" srcId="{DCA5208F-42E5-0D4B-AFD2-2C92C363DE7E}" destId="{2BFA1B65-652E-A146-BC97-33D29CD55BCE}" srcOrd="1" destOrd="0" parTransId="{5949D1D0-7E6F-2149-926E-56C04F34CE69}" sibTransId="{1568E9EB-96BB-FF4C-8CA7-FF3AB853FE19}"/>
    <dgm:cxn modelId="{FA3E5C4C-A865-E04F-80C1-F91427DF9409}" srcId="{DCA5208F-42E5-0D4B-AFD2-2C92C363DE7E}" destId="{628A6E44-A550-0F4A-9036-5AAE5493711F}" srcOrd="2" destOrd="0" parTransId="{88F9054A-6472-B04B-9AF5-A838BCEF8B3E}" sibTransId="{AA42E794-467D-434D-8CEA-E5F0207C7F04}"/>
    <dgm:cxn modelId="{8AE18168-8A7E-2544-9BE4-1F84C0653C68}" type="presOf" srcId="{628A6E44-A550-0F4A-9036-5AAE5493711F}" destId="{B70ABE0D-40A0-8447-8C71-5AEC80DEEB41}" srcOrd="0" destOrd="0" presId="urn:microsoft.com/office/officeart/2005/8/layout/cycle1"/>
    <dgm:cxn modelId="{DE76FA9A-B128-604A-A3A5-D66B6DE01B84}" type="presOf" srcId="{AA42E794-467D-434D-8CEA-E5F0207C7F04}" destId="{D408F474-7C8A-D74C-8DA0-69326C76B20B}" srcOrd="0" destOrd="0" presId="urn:microsoft.com/office/officeart/2005/8/layout/cycle1"/>
    <dgm:cxn modelId="{A86A7C9D-78F9-BC48-82DF-C368AF423A7E}" type="presOf" srcId="{8969D79C-F5AB-2748-80BD-FADEB8C3B660}" destId="{2169C786-EDB5-A549-A484-FCFF7EE46606}" srcOrd="0" destOrd="0" presId="urn:microsoft.com/office/officeart/2005/8/layout/cycle1"/>
    <dgm:cxn modelId="{14FF55A3-5387-264B-BA51-06A2E9F7992D}" type="presOf" srcId="{DD56A8F0-559A-1840-AA08-36D5CCBC706C}" destId="{C9353F0C-CF44-4642-A0B1-469BE1D21E90}" srcOrd="0" destOrd="0" presId="urn:microsoft.com/office/officeart/2005/8/layout/cycle1"/>
    <dgm:cxn modelId="{E4E749A5-F4A0-2D44-A04D-5E7C7C9EC29B}" type="presOf" srcId="{2BFA1B65-652E-A146-BC97-33D29CD55BCE}" destId="{CD6FB080-F277-0646-8E98-F1D151F7CCB5}" srcOrd="0" destOrd="0" presId="urn:microsoft.com/office/officeart/2005/8/layout/cycle1"/>
    <dgm:cxn modelId="{EE3A76B0-E775-164D-8400-11AC0531905D}" srcId="{DCA5208F-42E5-0D4B-AFD2-2C92C363DE7E}" destId="{DD56A8F0-559A-1840-AA08-36D5CCBC706C}" srcOrd="0" destOrd="0" parTransId="{83588401-F35F-7444-A4AF-1EF24D72B5B9}" sibTransId="{8969D79C-F5AB-2748-80BD-FADEB8C3B660}"/>
    <dgm:cxn modelId="{14BF06B8-27BB-5440-8242-D665D7595AC3}" type="presOf" srcId="{DCA5208F-42E5-0D4B-AFD2-2C92C363DE7E}" destId="{804CFE08-CEBE-7B47-AF4B-5AEF57D12C6D}" srcOrd="0" destOrd="0" presId="urn:microsoft.com/office/officeart/2005/8/layout/cycle1"/>
    <dgm:cxn modelId="{35DCD6DC-3065-DC42-B6B9-31F79276AFDF}" type="presParOf" srcId="{804CFE08-CEBE-7B47-AF4B-5AEF57D12C6D}" destId="{EC5CC461-A000-E14F-BE78-0D2AA2F8C752}" srcOrd="0" destOrd="0" presId="urn:microsoft.com/office/officeart/2005/8/layout/cycle1"/>
    <dgm:cxn modelId="{4089A1B5-C6AD-184A-B482-E5DD29138D5B}" type="presParOf" srcId="{804CFE08-CEBE-7B47-AF4B-5AEF57D12C6D}" destId="{C9353F0C-CF44-4642-A0B1-469BE1D21E90}" srcOrd="1" destOrd="0" presId="urn:microsoft.com/office/officeart/2005/8/layout/cycle1"/>
    <dgm:cxn modelId="{701C7714-ADBE-454A-A7AC-C60B43B6FF56}" type="presParOf" srcId="{804CFE08-CEBE-7B47-AF4B-5AEF57D12C6D}" destId="{2169C786-EDB5-A549-A484-FCFF7EE46606}" srcOrd="2" destOrd="0" presId="urn:microsoft.com/office/officeart/2005/8/layout/cycle1"/>
    <dgm:cxn modelId="{0D9DCCE8-BC25-8D4A-91AF-2CFD573362F2}" type="presParOf" srcId="{804CFE08-CEBE-7B47-AF4B-5AEF57D12C6D}" destId="{9B655373-512E-614D-BBFB-FB23F253FB1B}" srcOrd="3" destOrd="0" presId="urn:microsoft.com/office/officeart/2005/8/layout/cycle1"/>
    <dgm:cxn modelId="{D5B0CA75-714F-C240-995E-361E82DE4899}" type="presParOf" srcId="{804CFE08-CEBE-7B47-AF4B-5AEF57D12C6D}" destId="{CD6FB080-F277-0646-8E98-F1D151F7CCB5}" srcOrd="4" destOrd="0" presId="urn:microsoft.com/office/officeart/2005/8/layout/cycle1"/>
    <dgm:cxn modelId="{A2E226D9-0923-7F4B-804C-7F17518466D6}" type="presParOf" srcId="{804CFE08-CEBE-7B47-AF4B-5AEF57D12C6D}" destId="{1B748324-2A59-4444-9E2C-24F67CAA0C60}" srcOrd="5" destOrd="0" presId="urn:microsoft.com/office/officeart/2005/8/layout/cycle1"/>
    <dgm:cxn modelId="{1EAE3DD4-E2D4-E441-AE9A-DC859C354766}" type="presParOf" srcId="{804CFE08-CEBE-7B47-AF4B-5AEF57D12C6D}" destId="{8A21F4F2-1959-FC4B-85A6-BD0AD6250CD3}" srcOrd="6" destOrd="0" presId="urn:microsoft.com/office/officeart/2005/8/layout/cycle1"/>
    <dgm:cxn modelId="{09A3EC4D-BACB-0B4D-B3CD-D41F173A54B8}" type="presParOf" srcId="{804CFE08-CEBE-7B47-AF4B-5AEF57D12C6D}" destId="{B70ABE0D-40A0-8447-8C71-5AEC80DEEB41}" srcOrd="7" destOrd="0" presId="urn:microsoft.com/office/officeart/2005/8/layout/cycle1"/>
    <dgm:cxn modelId="{8332698B-4BBE-AB40-AA18-F13D27068096}" type="presParOf" srcId="{804CFE08-CEBE-7B47-AF4B-5AEF57D12C6D}" destId="{D408F474-7C8A-D74C-8DA0-69326C76B20B}"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A5208F-42E5-0D4B-AFD2-2C92C363DE7E}"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DD56A8F0-559A-1840-AA08-36D5CCBC706C}">
      <dgm:prSet phldrT="[Text]"/>
      <dgm:spPr/>
      <dgm:t>
        <a:bodyPr/>
        <a:lstStyle/>
        <a:p>
          <a:r>
            <a:rPr lang="en-US" dirty="0"/>
            <a:t>Improved Trust</a:t>
          </a:r>
        </a:p>
      </dgm:t>
    </dgm:pt>
    <dgm:pt modelId="{83588401-F35F-7444-A4AF-1EF24D72B5B9}" type="parTrans" cxnId="{EE3A76B0-E775-164D-8400-11AC0531905D}">
      <dgm:prSet/>
      <dgm:spPr/>
      <dgm:t>
        <a:bodyPr/>
        <a:lstStyle/>
        <a:p>
          <a:endParaRPr lang="en-US"/>
        </a:p>
      </dgm:t>
    </dgm:pt>
    <dgm:pt modelId="{8969D79C-F5AB-2748-80BD-FADEB8C3B660}" type="sibTrans" cxnId="{EE3A76B0-E775-164D-8400-11AC0531905D}">
      <dgm:prSet/>
      <dgm:spPr/>
      <dgm:t>
        <a:bodyPr/>
        <a:lstStyle/>
        <a:p>
          <a:endParaRPr lang="en-US"/>
        </a:p>
      </dgm:t>
    </dgm:pt>
    <dgm:pt modelId="{2BFA1B65-652E-A146-BC97-33D29CD55BCE}">
      <dgm:prSet phldrT="[Text]"/>
      <dgm:spPr/>
      <dgm:t>
        <a:bodyPr/>
        <a:lstStyle/>
        <a:p>
          <a:r>
            <a:rPr lang="en-US" dirty="0"/>
            <a:t>Improved Resilience</a:t>
          </a:r>
        </a:p>
      </dgm:t>
    </dgm:pt>
    <dgm:pt modelId="{5949D1D0-7E6F-2149-926E-56C04F34CE69}" type="parTrans" cxnId="{671B4E33-836E-D14A-87D4-299F99F7B9B4}">
      <dgm:prSet/>
      <dgm:spPr/>
      <dgm:t>
        <a:bodyPr/>
        <a:lstStyle/>
        <a:p>
          <a:endParaRPr lang="en-US"/>
        </a:p>
      </dgm:t>
    </dgm:pt>
    <dgm:pt modelId="{1568E9EB-96BB-FF4C-8CA7-FF3AB853FE19}" type="sibTrans" cxnId="{671B4E33-836E-D14A-87D4-299F99F7B9B4}">
      <dgm:prSet/>
      <dgm:spPr/>
      <dgm:t>
        <a:bodyPr/>
        <a:lstStyle/>
        <a:p>
          <a:endParaRPr lang="en-US"/>
        </a:p>
      </dgm:t>
    </dgm:pt>
    <dgm:pt modelId="{628A6E44-A550-0F4A-9036-5AAE5493711F}">
      <dgm:prSet phldrT="[Text]"/>
      <dgm:spPr/>
      <dgm:t>
        <a:bodyPr/>
        <a:lstStyle/>
        <a:p>
          <a:r>
            <a:rPr lang="en-US" dirty="0"/>
            <a:t>Improved Interpretability</a:t>
          </a:r>
        </a:p>
      </dgm:t>
    </dgm:pt>
    <dgm:pt modelId="{88F9054A-6472-B04B-9AF5-A838BCEF8B3E}" type="parTrans" cxnId="{FA3E5C4C-A865-E04F-80C1-F91427DF9409}">
      <dgm:prSet/>
      <dgm:spPr/>
      <dgm:t>
        <a:bodyPr/>
        <a:lstStyle/>
        <a:p>
          <a:endParaRPr lang="en-US"/>
        </a:p>
      </dgm:t>
    </dgm:pt>
    <dgm:pt modelId="{AA42E794-467D-434D-8CEA-E5F0207C7F04}" type="sibTrans" cxnId="{FA3E5C4C-A865-E04F-80C1-F91427DF9409}">
      <dgm:prSet/>
      <dgm:spPr/>
      <dgm:t>
        <a:bodyPr/>
        <a:lstStyle/>
        <a:p>
          <a:endParaRPr lang="en-US"/>
        </a:p>
      </dgm:t>
    </dgm:pt>
    <dgm:pt modelId="{804CFE08-CEBE-7B47-AF4B-5AEF57D12C6D}" type="pres">
      <dgm:prSet presAssocID="{DCA5208F-42E5-0D4B-AFD2-2C92C363DE7E}" presName="cycle" presStyleCnt="0">
        <dgm:presLayoutVars>
          <dgm:dir/>
          <dgm:resizeHandles val="exact"/>
        </dgm:presLayoutVars>
      </dgm:prSet>
      <dgm:spPr/>
    </dgm:pt>
    <dgm:pt modelId="{EC5CC461-A000-E14F-BE78-0D2AA2F8C752}" type="pres">
      <dgm:prSet presAssocID="{DD56A8F0-559A-1840-AA08-36D5CCBC706C}" presName="dummy" presStyleCnt="0"/>
      <dgm:spPr/>
    </dgm:pt>
    <dgm:pt modelId="{C9353F0C-CF44-4642-A0B1-469BE1D21E90}" type="pres">
      <dgm:prSet presAssocID="{DD56A8F0-559A-1840-AA08-36D5CCBC706C}" presName="node" presStyleLbl="revTx" presStyleIdx="0" presStyleCnt="3" custScaleX="84871">
        <dgm:presLayoutVars>
          <dgm:bulletEnabled val="1"/>
        </dgm:presLayoutVars>
      </dgm:prSet>
      <dgm:spPr/>
    </dgm:pt>
    <dgm:pt modelId="{2169C786-EDB5-A549-A484-FCFF7EE46606}" type="pres">
      <dgm:prSet presAssocID="{8969D79C-F5AB-2748-80BD-FADEB8C3B660}" presName="sibTrans" presStyleLbl="node1" presStyleIdx="0" presStyleCnt="3"/>
      <dgm:spPr/>
    </dgm:pt>
    <dgm:pt modelId="{9B655373-512E-614D-BBFB-FB23F253FB1B}" type="pres">
      <dgm:prSet presAssocID="{2BFA1B65-652E-A146-BC97-33D29CD55BCE}" presName="dummy" presStyleCnt="0"/>
      <dgm:spPr/>
    </dgm:pt>
    <dgm:pt modelId="{CD6FB080-F277-0646-8E98-F1D151F7CCB5}" type="pres">
      <dgm:prSet presAssocID="{2BFA1B65-652E-A146-BC97-33D29CD55BCE}" presName="node" presStyleLbl="revTx" presStyleIdx="1" presStyleCnt="3">
        <dgm:presLayoutVars>
          <dgm:bulletEnabled val="1"/>
        </dgm:presLayoutVars>
      </dgm:prSet>
      <dgm:spPr/>
    </dgm:pt>
    <dgm:pt modelId="{1B748324-2A59-4444-9E2C-24F67CAA0C60}" type="pres">
      <dgm:prSet presAssocID="{1568E9EB-96BB-FF4C-8CA7-FF3AB853FE19}" presName="sibTrans" presStyleLbl="node1" presStyleIdx="1" presStyleCnt="3"/>
      <dgm:spPr/>
    </dgm:pt>
    <dgm:pt modelId="{8A21F4F2-1959-FC4B-85A6-BD0AD6250CD3}" type="pres">
      <dgm:prSet presAssocID="{628A6E44-A550-0F4A-9036-5AAE5493711F}" presName="dummy" presStyleCnt="0"/>
      <dgm:spPr/>
    </dgm:pt>
    <dgm:pt modelId="{B70ABE0D-40A0-8447-8C71-5AEC80DEEB41}" type="pres">
      <dgm:prSet presAssocID="{628A6E44-A550-0F4A-9036-5AAE5493711F}" presName="node" presStyleLbl="revTx" presStyleIdx="2" presStyleCnt="3">
        <dgm:presLayoutVars>
          <dgm:bulletEnabled val="1"/>
        </dgm:presLayoutVars>
      </dgm:prSet>
      <dgm:spPr/>
    </dgm:pt>
    <dgm:pt modelId="{D408F474-7C8A-D74C-8DA0-69326C76B20B}" type="pres">
      <dgm:prSet presAssocID="{AA42E794-467D-434D-8CEA-E5F0207C7F04}" presName="sibTrans" presStyleLbl="node1" presStyleIdx="2" presStyleCnt="3"/>
      <dgm:spPr/>
    </dgm:pt>
  </dgm:ptLst>
  <dgm:cxnLst>
    <dgm:cxn modelId="{64753C02-A98B-9049-8653-6F2A080C145F}" type="presOf" srcId="{1568E9EB-96BB-FF4C-8CA7-FF3AB853FE19}" destId="{1B748324-2A59-4444-9E2C-24F67CAA0C60}" srcOrd="0" destOrd="0" presId="urn:microsoft.com/office/officeart/2005/8/layout/cycle1"/>
    <dgm:cxn modelId="{671B4E33-836E-D14A-87D4-299F99F7B9B4}" srcId="{DCA5208F-42E5-0D4B-AFD2-2C92C363DE7E}" destId="{2BFA1B65-652E-A146-BC97-33D29CD55BCE}" srcOrd="1" destOrd="0" parTransId="{5949D1D0-7E6F-2149-926E-56C04F34CE69}" sibTransId="{1568E9EB-96BB-FF4C-8CA7-FF3AB853FE19}"/>
    <dgm:cxn modelId="{FA3E5C4C-A865-E04F-80C1-F91427DF9409}" srcId="{DCA5208F-42E5-0D4B-AFD2-2C92C363DE7E}" destId="{628A6E44-A550-0F4A-9036-5AAE5493711F}" srcOrd="2" destOrd="0" parTransId="{88F9054A-6472-B04B-9AF5-A838BCEF8B3E}" sibTransId="{AA42E794-467D-434D-8CEA-E5F0207C7F04}"/>
    <dgm:cxn modelId="{8AE18168-8A7E-2544-9BE4-1F84C0653C68}" type="presOf" srcId="{628A6E44-A550-0F4A-9036-5AAE5493711F}" destId="{B70ABE0D-40A0-8447-8C71-5AEC80DEEB41}" srcOrd="0" destOrd="0" presId="urn:microsoft.com/office/officeart/2005/8/layout/cycle1"/>
    <dgm:cxn modelId="{DE76FA9A-B128-604A-A3A5-D66B6DE01B84}" type="presOf" srcId="{AA42E794-467D-434D-8CEA-E5F0207C7F04}" destId="{D408F474-7C8A-D74C-8DA0-69326C76B20B}" srcOrd="0" destOrd="0" presId="urn:microsoft.com/office/officeart/2005/8/layout/cycle1"/>
    <dgm:cxn modelId="{A86A7C9D-78F9-BC48-82DF-C368AF423A7E}" type="presOf" srcId="{8969D79C-F5AB-2748-80BD-FADEB8C3B660}" destId="{2169C786-EDB5-A549-A484-FCFF7EE46606}" srcOrd="0" destOrd="0" presId="urn:microsoft.com/office/officeart/2005/8/layout/cycle1"/>
    <dgm:cxn modelId="{14FF55A3-5387-264B-BA51-06A2E9F7992D}" type="presOf" srcId="{DD56A8F0-559A-1840-AA08-36D5CCBC706C}" destId="{C9353F0C-CF44-4642-A0B1-469BE1D21E90}" srcOrd="0" destOrd="0" presId="urn:microsoft.com/office/officeart/2005/8/layout/cycle1"/>
    <dgm:cxn modelId="{E4E749A5-F4A0-2D44-A04D-5E7C7C9EC29B}" type="presOf" srcId="{2BFA1B65-652E-A146-BC97-33D29CD55BCE}" destId="{CD6FB080-F277-0646-8E98-F1D151F7CCB5}" srcOrd="0" destOrd="0" presId="urn:microsoft.com/office/officeart/2005/8/layout/cycle1"/>
    <dgm:cxn modelId="{EE3A76B0-E775-164D-8400-11AC0531905D}" srcId="{DCA5208F-42E5-0D4B-AFD2-2C92C363DE7E}" destId="{DD56A8F0-559A-1840-AA08-36D5CCBC706C}" srcOrd="0" destOrd="0" parTransId="{83588401-F35F-7444-A4AF-1EF24D72B5B9}" sibTransId="{8969D79C-F5AB-2748-80BD-FADEB8C3B660}"/>
    <dgm:cxn modelId="{14BF06B8-27BB-5440-8242-D665D7595AC3}" type="presOf" srcId="{DCA5208F-42E5-0D4B-AFD2-2C92C363DE7E}" destId="{804CFE08-CEBE-7B47-AF4B-5AEF57D12C6D}" srcOrd="0" destOrd="0" presId="urn:microsoft.com/office/officeart/2005/8/layout/cycle1"/>
    <dgm:cxn modelId="{35DCD6DC-3065-DC42-B6B9-31F79276AFDF}" type="presParOf" srcId="{804CFE08-CEBE-7B47-AF4B-5AEF57D12C6D}" destId="{EC5CC461-A000-E14F-BE78-0D2AA2F8C752}" srcOrd="0" destOrd="0" presId="urn:microsoft.com/office/officeart/2005/8/layout/cycle1"/>
    <dgm:cxn modelId="{4089A1B5-C6AD-184A-B482-E5DD29138D5B}" type="presParOf" srcId="{804CFE08-CEBE-7B47-AF4B-5AEF57D12C6D}" destId="{C9353F0C-CF44-4642-A0B1-469BE1D21E90}" srcOrd="1" destOrd="0" presId="urn:microsoft.com/office/officeart/2005/8/layout/cycle1"/>
    <dgm:cxn modelId="{701C7714-ADBE-454A-A7AC-C60B43B6FF56}" type="presParOf" srcId="{804CFE08-CEBE-7B47-AF4B-5AEF57D12C6D}" destId="{2169C786-EDB5-A549-A484-FCFF7EE46606}" srcOrd="2" destOrd="0" presId="urn:microsoft.com/office/officeart/2005/8/layout/cycle1"/>
    <dgm:cxn modelId="{0D9DCCE8-BC25-8D4A-91AF-2CFD573362F2}" type="presParOf" srcId="{804CFE08-CEBE-7B47-AF4B-5AEF57D12C6D}" destId="{9B655373-512E-614D-BBFB-FB23F253FB1B}" srcOrd="3" destOrd="0" presId="urn:microsoft.com/office/officeart/2005/8/layout/cycle1"/>
    <dgm:cxn modelId="{D5B0CA75-714F-C240-995E-361E82DE4899}" type="presParOf" srcId="{804CFE08-CEBE-7B47-AF4B-5AEF57D12C6D}" destId="{CD6FB080-F277-0646-8E98-F1D151F7CCB5}" srcOrd="4" destOrd="0" presId="urn:microsoft.com/office/officeart/2005/8/layout/cycle1"/>
    <dgm:cxn modelId="{A2E226D9-0923-7F4B-804C-7F17518466D6}" type="presParOf" srcId="{804CFE08-CEBE-7B47-AF4B-5AEF57D12C6D}" destId="{1B748324-2A59-4444-9E2C-24F67CAA0C60}" srcOrd="5" destOrd="0" presId="urn:microsoft.com/office/officeart/2005/8/layout/cycle1"/>
    <dgm:cxn modelId="{1EAE3DD4-E2D4-E441-AE9A-DC859C354766}" type="presParOf" srcId="{804CFE08-CEBE-7B47-AF4B-5AEF57D12C6D}" destId="{8A21F4F2-1959-FC4B-85A6-BD0AD6250CD3}" srcOrd="6" destOrd="0" presId="urn:microsoft.com/office/officeart/2005/8/layout/cycle1"/>
    <dgm:cxn modelId="{09A3EC4D-BACB-0B4D-B3CD-D41F173A54B8}" type="presParOf" srcId="{804CFE08-CEBE-7B47-AF4B-5AEF57D12C6D}" destId="{B70ABE0D-40A0-8447-8C71-5AEC80DEEB41}" srcOrd="7" destOrd="0" presId="urn:microsoft.com/office/officeart/2005/8/layout/cycle1"/>
    <dgm:cxn modelId="{8332698B-4BBE-AB40-AA18-F13D27068096}" type="presParOf" srcId="{804CFE08-CEBE-7B47-AF4B-5AEF57D12C6D}" destId="{D408F474-7C8A-D74C-8DA0-69326C76B20B}"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53F0C-CF44-4642-A0B1-469BE1D21E90}">
      <dsp:nvSpPr>
        <dsp:cNvPr id="0" name=""/>
        <dsp:cNvSpPr/>
      </dsp:nvSpPr>
      <dsp:spPr>
        <a:xfrm>
          <a:off x="4275425" y="369432"/>
          <a:ext cx="1603449" cy="1889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Improved Trust</a:t>
          </a:r>
        </a:p>
      </dsp:txBody>
      <dsp:txXfrm>
        <a:off x="4275425" y="369432"/>
        <a:ext cx="1603449" cy="1889278"/>
      </dsp:txXfrm>
    </dsp:sp>
    <dsp:sp modelId="{2169C786-EDB5-A549-A484-FCFF7EE46606}">
      <dsp:nvSpPr>
        <dsp:cNvPr id="0" name=""/>
        <dsp:cNvSpPr/>
      </dsp:nvSpPr>
      <dsp:spPr>
        <a:xfrm>
          <a:off x="1257162" y="-1659"/>
          <a:ext cx="4464705" cy="4464705"/>
        </a:xfrm>
        <a:prstGeom prst="circularArrow">
          <a:avLst>
            <a:gd name="adj1" fmla="val 8252"/>
            <a:gd name="adj2" fmla="val 576384"/>
            <a:gd name="adj3" fmla="val 2962633"/>
            <a:gd name="adj4" fmla="val 52542"/>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FB080-F277-0646-8E98-F1D151F7CCB5}">
      <dsp:nvSpPr>
        <dsp:cNvPr id="0" name=""/>
        <dsp:cNvSpPr/>
      </dsp:nvSpPr>
      <dsp:spPr>
        <a:xfrm>
          <a:off x="2544876" y="3119296"/>
          <a:ext cx="1889278" cy="1889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Improved Resilience</a:t>
          </a:r>
        </a:p>
      </dsp:txBody>
      <dsp:txXfrm>
        <a:off x="2544876" y="3119296"/>
        <a:ext cx="1889278" cy="1889278"/>
      </dsp:txXfrm>
    </dsp:sp>
    <dsp:sp modelId="{1B748324-2A59-4444-9E2C-24F67CAA0C60}">
      <dsp:nvSpPr>
        <dsp:cNvPr id="0" name=""/>
        <dsp:cNvSpPr/>
      </dsp:nvSpPr>
      <dsp:spPr>
        <a:xfrm>
          <a:off x="1257162" y="-1659"/>
          <a:ext cx="4464705" cy="4464705"/>
        </a:xfrm>
        <a:prstGeom prst="circularArrow">
          <a:avLst>
            <a:gd name="adj1" fmla="val 8252"/>
            <a:gd name="adj2" fmla="val 576384"/>
            <a:gd name="adj3" fmla="val 10171074"/>
            <a:gd name="adj4" fmla="val 7260983"/>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ABE0D-40A0-8447-8C71-5AEC80DEEB41}">
      <dsp:nvSpPr>
        <dsp:cNvPr id="0" name=""/>
        <dsp:cNvSpPr/>
      </dsp:nvSpPr>
      <dsp:spPr>
        <a:xfrm>
          <a:off x="957241" y="369432"/>
          <a:ext cx="1889278" cy="1889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Improved Interpretability</a:t>
          </a:r>
        </a:p>
      </dsp:txBody>
      <dsp:txXfrm>
        <a:off x="957241" y="369432"/>
        <a:ext cx="1889278" cy="1889278"/>
      </dsp:txXfrm>
    </dsp:sp>
    <dsp:sp modelId="{D408F474-7C8A-D74C-8DA0-69326C76B20B}">
      <dsp:nvSpPr>
        <dsp:cNvPr id="0" name=""/>
        <dsp:cNvSpPr/>
      </dsp:nvSpPr>
      <dsp:spPr>
        <a:xfrm>
          <a:off x="1257162" y="-1659"/>
          <a:ext cx="4464705" cy="4464705"/>
        </a:xfrm>
        <a:prstGeom prst="circularArrow">
          <a:avLst>
            <a:gd name="adj1" fmla="val 8252"/>
            <a:gd name="adj2" fmla="val 576384"/>
            <a:gd name="adj3" fmla="val 17146719"/>
            <a:gd name="adj4" fmla="val 14968037"/>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53F0C-CF44-4642-A0B1-469BE1D21E90}">
      <dsp:nvSpPr>
        <dsp:cNvPr id="0" name=""/>
        <dsp:cNvSpPr/>
      </dsp:nvSpPr>
      <dsp:spPr>
        <a:xfrm>
          <a:off x="4275425" y="369432"/>
          <a:ext cx="1603449" cy="1889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Improved Trust</a:t>
          </a:r>
        </a:p>
      </dsp:txBody>
      <dsp:txXfrm>
        <a:off x="4275425" y="369432"/>
        <a:ext cx="1603449" cy="1889278"/>
      </dsp:txXfrm>
    </dsp:sp>
    <dsp:sp modelId="{2169C786-EDB5-A549-A484-FCFF7EE46606}">
      <dsp:nvSpPr>
        <dsp:cNvPr id="0" name=""/>
        <dsp:cNvSpPr/>
      </dsp:nvSpPr>
      <dsp:spPr>
        <a:xfrm>
          <a:off x="1257162" y="-1659"/>
          <a:ext cx="4464705" cy="4464705"/>
        </a:xfrm>
        <a:prstGeom prst="circularArrow">
          <a:avLst>
            <a:gd name="adj1" fmla="val 8252"/>
            <a:gd name="adj2" fmla="val 576384"/>
            <a:gd name="adj3" fmla="val 2962633"/>
            <a:gd name="adj4" fmla="val 52542"/>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FB080-F277-0646-8E98-F1D151F7CCB5}">
      <dsp:nvSpPr>
        <dsp:cNvPr id="0" name=""/>
        <dsp:cNvSpPr/>
      </dsp:nvSpPr>
      <dsp:spPr>
        <a:xfrm>
          <a:off x="2544876" y="3119296"/>
          <a:ext cx="1889278" cy="1889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Improved Resilience</a:t>
          </a:r>
        </a:p>
      </dsp:txBody>
      <dsp:txXfrm>
        <a:off x="2544876" y="3119296"/>
        <a:ext cx="1889278" cy="1889278"/>
      </dsp:txXfrm>
    </dsp:sp>
    <dsp:sp modelId="{1B748324-2A59-4444-9E2C-24F67CAA0C60}">
      <dsp:nvSpPr>
        <dsp:cNvPr id="0" name=""/>
        <dsp:cNvSpPr/>
      </dsp:nvSpPr>
      <dsp:spPr>
        <a:xfrm>
          <a:off x="1257162" y="-1659"/>
          <a:ext cx="4464705" cy="4464705"/>
        </a:xfrm>
        <a:prstGeom prst="circularArrow">
          <a:avLst>
            <a:gd name="adj1" fmla="val 8252"/>
            <a:gd name="adj2" fmla="val 576384"/>
            <a:gd name="adj3" fmla="val 10171074"/>
            <a:gd name="adj4" fmla="val 7260983"/>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ABE0D-40A0-8447-8C71-5AEC80DEEB41}">
      <dsp:nvSpPr>
        <dsp:cNvPr id="0" name=""/>
        <dsp:cNvSpPr/>
      </dsp:nvSpPr>
      <dsp:spPr>
        <a:xfrm>
          <a:off x="957241" y="369432"/>
          <a:ext cx="1889278" cy="1889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Improved Interpretability</a:t>
          </a:r>
        </a:p>
      </dsp:txBody>
      <dsp:txXfrm>
        <a:off x="957241" y="369432"/>
        <a:ext cx="1889278" cy="1889278"/>
      </dsp:txXfrm>
    </dsp:sp>
    <dsp:sp modelId="{D408F474-7C8A-D74C-8DA0-69326C76B20B}">
      <dsp:nvSpPr>
        <dsp:cNvPr id="0" name=""/>
        <dsp:cNvSpPr/>
      </dsp:nvSpPr>
      <dsp:spPr>
        <a:xfrm>
          <a:off x="1257162" y="-1659"/>
          <a:ext cx="4464705" cy="4464705"/>
        </a:xfrm>
        <a:prstGeom prst="circularArrow">
          <a:avLst>
            <a:gd name="adj1" fmla="val 8252"/>
            <a:gd name="adj2" fmla="val 576384"/>
            <a:gd name="adj3" fmla="val 17146719"/>
            <a:gd name="adj4" fmla="val 14968037"/>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D9380-17FC-B640-B461-64AA22656071}" type="datetimeFigureOut">
              <a:rPr lang="en-US" smtClean="0"/>
              <a:t>9/13/21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3498F-8D39-9748-AFAD-9B7DA117CF37}" type="slidenum">
              <a:rPr lang="en-US" smtClean="0"/>
              <a:t>‹#›</a:t>
            </a:fld>
            <a:endParaRPr lang="en-US"/>
          </a:p>
        </p:txBody>
      </p:sp>
    </p:spTree>
    <p:extLst>
      <p:ext uri="{BB962C8B-B14F-4D97-AF65-F5344CB8AC3E}">
        <p14:creationId xmlns:p14="http://schemas.microsoft.com/office/powerpoint/2010/main" val="364544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03498F-8D39-9748-AFAD-9B7DA117CF37}" type="slidenum">
              <a:rPr lang="en-US" smtClean="0"/>
              <a:t>2</a:t>
            </a:fld>
            <a:endParaRPr lang="en-US"/>
          </a:p>
        </p:txBody>
      </p:sp>
    </p:spTree>
    <p:extLst>
      <p:ext uri="{BB962C8B-B14F-4D97-AF65-F5344CB8AC3E}">
        <p14:creationId xmlns:p14="http://schemas.microsoft.com/office/powerpoint/2010/main" val="900415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03498F-8D39-9748-AFAD-9B7DA117CF37}" type="slidenum">
              <a:rPr lang="en-US" smtClean="0"/>
              <a:t>3</a:t>
            </a:fld>
            <a:endParaRPr lang="en-US"/>
          </a:p>
        </p:txBody>
      </p:sp>
    </p:spTree>
    <p:extLst>
      <p:ext uri="{BB962C8B-B14F-4D97-AF65-F5344CB8AC3E}">
        <p14:creationId xmlns:p14="http://schemas.microsoft.com/office/powerpoint/2010/main" val="1466053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03498F-8D39-9748-AFAD-9B7DA117CF37}" type="slidenum">
              <a:rPr lang="en-US" smtClean="0"/>
              <a:t>4</a:t>
            </a:fld>
            <a:endParaRPr lang="en-US"/>
          </a:p>
        </p:txBody>
      </p:sp>
    </p:spTree>
    <p:extLst>
      <p:ext uri="{BB962C8B-B14F-4D97-AF65-F5344CB8AC3E}">
        <p14:creationId xmlns:p14="http://schemas.microsoft.com/office/powerpoint/2010/main" val="3853317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Niki </a:t>
            </a:r>
            <a:r>
              <a:rPr lang="en-US" sz="1200" dirty="0" err="1">
                <a:latin typeface="Calibri" panose="020F0502020204030204" pitchFamily="34" charset="0"/>
                <a:cs typeface="Calibri" panose="020F0502020204030204" pitchFamily="34" charset="0"/>
              </a:rPr>
              <a:t>Kilbertus</a:t>
            </a:r>
            <a:r>
              <a:rPr lang="en-US" sz="1200" dirty="0">
                <a:latin typeface="Calibri" panose="020F0502020204030204" pitchFamily="34" charset="0"/>
                <a:cs typeface="Calibri" panose="020F0502020204030204" pitchFamily="34" charset="0"/>
              </a:rPr>
              <a:t> et. al. Generalization in anti-causal learning. arXiv:1812.00524,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3333FF"/>
                </a:solidFill>
                <a:latin typeface="Calibri" panose="020F0502020204030204" pitchFamily="34" charset="0"/>
                <a:cs typeface="Calibri" panose="020F0502020204030204" pitchFamily="34" charset="0"/>
              </a:rPr>
              <a:t>Solmonoff</a:t>
            </a:r>
            <a:r>
              <a:rPr lang="en-US" dirty="0">
                <a:solidFill>
                  <a:srgbClr val="3333FF"/>
                </a:solidFill>
                <a:latin typeface="Calibri" panose="020F0502020204030204" pitchFamily="34" charset="0"/>
                <a:cs typeface="Calibri" panose="020F0502020204030204" pitchFamily="34" charset="0"/>
              </a:rPr>
              <a:t>. R. “A preliminary report on a general theory of inference”, 1960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alibri" panose="020F0502020204030204" pitchFamily="34" charset="0"/>
                <a:cs typeface="Calibri" panose="020F0502020204030204" pitchFamily="34" charset="0"/>
              </a:rPr>
              <a:t>Scholkopf</a:t>
            </a:r>
            <a:r>
              <a:rPr lang="en-US" sz="1200" dirty="0">
                <a:latin typeface="Calibri" panose="020F0502020204030204" pitchFamily="34" charset="0"/>
                <a:cs typeface="Calibri" panose="020F0502020204030204" pitchFamily="34" charset="0"/>
              </a:rPr>
              <a:t>, 2012, </a:t>
            </a:r>
            <a:endParaRPr lang="en-US" dirty="0">
              <a:solidFill>
                <a:srgbClr val="3333FF"/>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endParaRPr lang="en-US" dirty="0"/>
          </a:p>
          <a:p>
            <a:r>
              <a:rPr lang="en-US" dirty="0"/>
              <a:t>An exemplary mathematical statement is that the Moore-Penrose generalized inverse of a linear bounded operator between Hilbert spaces need not be continuous</a:t>
            </a:r>
          </a:p>
        </p:txBody>
      </p:sp>
      <p:sp>
        <p:nvSpPr>
          <p:cNvPr id="4" name="Slide Number Placeholder 3"/>
          <p:cNvSpPr>
            <a:spLocks noGrp="1"/>
          </p:cNvSpPr>
          <p:nvPr>
            <p:ph type="sldNum" sz="quarter" idx="5"/>
          </p:nvPr>
        </p:nvSpPr>
        <p:spPr/>
        <p:txBody>
          <a:bodyPr/>
          <a:lstStyle/>
          <a:p>
            <a:fld id="{639B577F-6036-4BCD-9021-A736CBC28733}" type="slidenum">
              <a:rPr lang="en-US" smtClean="0"/>
              <a:pPr/>
              <a:t>8</a:t>
            </a:fld>
            <a:endParaRPr lang="en-US"/>
          </a:p>
        </p:txBody>
      </p:sp>
    </p:spTree>
    <p:extLst>
      <p:ext uri="{BB962C8B-B14F-4D97-AF65-F5344CB8AC3E}">
        <p14:creationId xmlns:p14="http://schemas.microsoft.com/office/powerpoint/2010/main" val="110419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FD4B2-82DC-4255-932E-6F1AFFE30B39}" type="slidenum">
              <a:rPr lang="en-US" smtClean="0"/>
              <a:t>34</a:t>
            </a:fld>
            <a:endParaRPr lang="en-US"/>
          </a:p>
        </p:txBody>
      </p:sp>
    </p:spTree>
    <p:extLst>
      <p:ext uri="{BB962C8B-B14F-4D97-AF65-F5344CB8AC3E}">
        <p14:creationId xmlns:p14="http://schemas.microsoft.com/office/powerpoint/2010/main" val="1341226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682625" y="1456511"/>
            <a:ext cx="77724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endParaRPr lang="en-US" dirty="0"/>
          </a:p>
        </p:txBody>
      </p:sp>
      <p:sp>
        <p:nvSpPr>
          <p:cNvPr id="6" name="Subtitle 2"/>
          <p:cNvSpPr>
            <a:spLocks noGrp="1"/>
          </p:cNvSpPr>
          <p:nvPr>
            <p:ph type="subTitle" idx="1" hasCustomPrompt="1"/>
          </p:nvPr>
        </p:nvSpPr>
        <p:spPr>
          <a:xfrm>
            <a:off x="1371600" y="2057400"/>
            <a:ext cx="64008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add briefer names</a:t>
            </a:r>
          </a:p>
        </p:txBody>
      </p:sp>
      <p:cxnSp>
        <p:nvCxnSpPr>
          <p:cNvPr id="7" name="Straight Connector 6"/>
          <p:cNvCxnSpPr>
            <a:cxnSpLocks noChangeShapeType="1"/>
          </p:cNvCxnSpPr>
          <p:nvPr userDrawn="1"/>
        </p:nvCxnSpPr>
        <p:spPr bwMode="auto">
          <a:xfrm>
            <a:off x="381000" y="197961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51281" y="5226161"/>
            <a:ext cx="1241441" cy="749220"/>
          </a:xfrm>
          <a:prstGeom prst="rect">
            <a:avLst/>
          </a:prstGeom>
        </p:spPr>
      </p:pic>
      <p:sp>
        <p:nvSpPr>
          <p:cNvPr id="9" name="Text Placeholder 8"/>
          <p:cNvSpPr>
            <a:spLocks noGrp="1"/>
          </p:cNvSpPr>
          <p:nvPr>
            <p:ph type="body" sz="quarter" idx="12" hasCustomPrompt="1"/>
          </p:nvPr>
        </p:nvSpPr>
        <p:spPr>
          <a:xfrm>
            <a:off x="1375647" y="4049488"/>
            <a:ext cx="6393425" cy="720221"/>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“Briefing prepared for”</a:t>
            </a:r>
          </a:p>
        </p:txBody>
      </p:sp>
      <p:sp>
        <p:nvSpPr>
          <p:cNvPr id="11" name="Text Placeholder 10"/>
          <p:cNvSpPr>
            <a:spLocks noGrp="1"/>
          </p:cNvSpPr>
          <p:nvPr>
            <p:ph type="body" sz="quarter" idx="13" hasCustomPrompt="1"/>
          </p:nvPr>
        </p:nvSpPr>
        <p:spPr>
          <a:xfrm>
            <a:off x="2740026" y="4790050"/>
            <a:ext cx="3657599" cy="322825"/>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Date</a:t>
            </a:r>
          </a:p>
        </p:txBody>
      </p:sp>
    </p:spTree>
    <p:extLst>
      <p:ext uri="{BB962C8B-B14F-4D97-AF65-F5344CB8AC3E}">
        <p14:creationId xmlns:p14="http://schemas.microsoft.com/office/powerpoint/2010/main" val="1526948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3" y="1066800"/>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645482" y="1066800"/>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4645478" y="3521528"/>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454482" y="3529693"/>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2" name="Picture 1">
            <a:extLst>
              <a:ext uri="{FF2B5EF4-FFF2-40B4-BE49-F238E27FC236}">
                <a16:creationId xmlns:a16="http://schemas.microsoft.com/office/drawing/2014/main" id="{AA490FBD-5EDE-3B45-AEFC-A98138ED3D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0500" y="46830"/>
            <a:ext cx="1515832" cy="757916"/>
          </a:xfrm>
          <a:prstGeom prst="rect">
            <a:avLst/>
          </a:prstGeom>
        </p:spPr>
      </p:pic>
    </p:spTree>
    <p:extLst>
      <p:ext uri="{BB962C8B-B14F-4D97-AF65-F5344CB8AC3E}">
        <p14:creationId xmlns:p14="http://schemas.microsoft.com/office/powerpoint/2010/main" val="51867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4572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4"/>
          </p:nvPr>
        </p:nvSpPr>
        <p:spPr>
          <a:xfrm>
            <a:off x="32766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5"/>
          </p:nvPr>
        </p:nvSpPr>
        <p:spPr>
          <a:xfrm>
            <a:off x="462643" y="3535138"/>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0557"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7"/>
          </p:nvPr>
        </p:nvSpPr>
        <p:spPr>
          <a:xfrm>
            <a:off x="6096000" y="3535138"/>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quarter" idx="18"/>
          </p:nvPr>
        </p:nvSpPr>
        <p:spPr>
          <a:xfrm>
            <a:off x="3282044" y="3537858"/>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10725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3535137" y="1066801"/>
            <a:ext cx="5227864"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5"/>
          </p:nvPr>
        </p:nvSpPr>
        <p:spPr>
          <a:xfrm>
            <a:off x="563567" y="1763490"/>
            <a:ext cx="2873601" cy="4115027"/>
          </a:xfrm>
        </p:spPr>
        <p:txBody>
          <a:bodyPr/>
          <a:lstStyle>
            <a:lvl1pPr>
              <a:defRPr sz="1400"/>
            </a:lvl1pPr>
          </a:lstStyle>
          <a:p>
            <a:pPr lvl="0"/>
            <a:r>
              <a:rPr lang="en-US"/>
              <a:t>Click to edit Master text styles</a:t>
            </a:r>
          </a:p>
        </p:txBody>
      </p:sp>
      <p:sp>
        <p:nvSpPr>
          <p:cNvPr id="7" name="Text Placeholder 3"/>
          <p:cNvSpPr>
            <a:spLocks noGrp="1"/>
          </p:cNvSpPr>
          <p:nvPr>
            <p:ph type="body" sz="quarter" idx="16"/>
          </p:nvPr>
        </p:nvSpPr>
        <p:spPr>
          <a:xfrm>
            <a:off x="571502" y="1066801"/>
            <a:ext cx="2871107" cy="696687"/>
          </a:xfrm>
        </p:spPr>
        <p:txBody>
          <a:bodyPr anchor="b"/>
          <a:lstStyle>
            <a:lvl1pPr algn="l">
              <a:defRPr sz="2000" b="1" baseline="0"/>
            </a:lvl1pPr>
          </a:lstStyle>
          <a:p>
            <a:pPr lvl="0"/>
            <a:r>
              <a:rPr lang="en-US"/>
              <a:t>Click to edit Master text styles</a:t>
            </a:r>
          </a:p>
          <a:p>
            <a:pPr lvl="1"/>
            <a:r>
              <a:rPr lang="en-US"/>
              <a:t>Second level</a:t>
            </a:r>
          </a:p>
        </p:txBody>
      </p:sp>
      <p:cxnSp>
        <p:nvCxnSpPr>
          <p:cNvPr id="9" name="Straight Connector 8"/>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370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3729432" y="3525877"/>
            <a:ext cx="1716111" cy="369332"/>
          </a:xfrm>
          <a:prstGeom prst="rect">
            <a:avLst/>
          </a:prstGeom>
          <a:noFill/>
        </p:spPr>
        <p:txBody>
          <a:bodyPr wrap="none" rtlCol="0">
            <a:spAutoFit/>
          </a:bodyPr>
          <a:lstStyle/>
          <a:p>
            <a:pPr lvl="0"/>
            <a:r>
              <a:rPr lang="en-US" sz="1800">
                <a:latin typeface="Tahoma" pitchFamily="34" charset="0"/>
                <a:ea typeface="Tahoma" pitchFamily="34" charset="0"/>
                <a:cs typeface="Tahoma" pitchFamily="34" charset="0"/>
              </a:rPr>
              <a:t>www.darpa.mil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75182" y="2531271"/>
            <a:ext cx="1770360" cy="1068427"/>
          </a:xfrm>
          <a:prstGeom prst="rect">
            <a:avLst/>
          </a:prstGeom>
        </p:spPr>
      </p:pic>
    </p:spTree>
    <p:extLst>
      <p:ext uri="{BB962C8B-B14F-4D97-AF65-F5344CB8AC3E}">
        <p14:creationId xmlns:p14="http://schemas.microsoft.com/office/powerpoint/2010/main" val="3388127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PA_Quad_Chart_Guidelin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Rectangle 4"/>
          <p:cNvSpPr/>
          <p:nvPr userDrawn="1"/>
        </p:nvSpPr>
        <p:spPr>
          <a:xfrm>
            <a:off x="1447800" y="5181600"/>
            <a:ext cx="1524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3810000" y="5181600"/>
            <a:ext cx="1524000" cy="762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6172200" y="5181600"/>
            <a:ext cx="1524000" cy="762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userDrawn="1"/>
        </p:nvSpPr>
        <p:spPr>
          <a:xfrm>
            <a:off x="1676400" y="5410200"/>
            <a:ext cx="10668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Concept</a:t>
            </a:r>
          </a:p>
        </p:txBody>
      </p:sp>
      <p:sp>
        <p:nvSpPr>
          <p:cNvPr id="9" name="TextBox 8"/>
          <p:cNvSpPr txBox="1"/>
          <p:nvPr userDrawn="1"/>
        </p:nvSpPr>
        <p:spPr>
          <a:xfrm>
            <a:off x="4038600" y="5422272"/>
            <a:ext cx="10668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Prototype</a:t>
            </a:r>
          </a:p>
        </p:txBody>
      </p:sp>
      <p:sp>
        <p:nvSpPr>
          <p:cNvPr id="10" name="TextBox 9"/>
          <p:cNvSpPr txBox="1"/>
          <p:nvPr userDrawn="1"/>
        </p:nvSpPr>
        <p:spPr>
          <a:xfrm>
            <a:off x="6286500" y="5347158"/>
            <a:ext cx="1295400" cy="430887"/>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Field Demonstration</a:t>
            </a:r>
          </a:p>
        </p:txBody>
      </p:sp>
      <p:sp>
        <p:nvSpPr>
          <p:cNvPr id="11" name="TextBox 10"/>
          <p:cNvSpPr txBox="1"/>
          <p:nvPr userDrawn="1"/>
        </p:nvSpPr>
        <p:spPr>
          <a:xfrm>
            <a:off x="381000" y="1232807"/>
            <a:ext cx="8382000" cy="3785652"/>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The following two slides outline the format for two different quad charts that will be used for Congressional Staffer day and internal DARPA use. The only difference between the two quad charts is the bottom right-hand quadrant as follows: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Staffer: Names and locations of performers. </a:t>
            </a: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Internal DARPA: Issues/challenges and a spend plan status.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Formatting for both the internal DARPA and staffer quads: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a:t>
            </a:r>
            <a:r>
              <a:rPr kumimoji="0" lang="en-US" sz="1200" b="0" i="0" u="none" strike="noStrike" kern="1200" cap="none" spc="0" normalizeH="0" baseline="0" noProof="0">
                <a:ln>
                  <a:noFill/>
                </a:ln>
                <a:solidFill>
                  <a:srgbClr val="000000"/>
                </a:solidFill>
                <a:effectLst/>
                <a:uLnTx/>
                <a:uFillTx/>
                <a:latin typeface="+mn-lt"/>
                <a:ea typeface="MS PGothic"/>
                <a:cs typeface="MS PGothic"/>
              </a:rPr>
              <a:t>Tahoma</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Color: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color = black</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Sizes: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size is set at 12 pt., decreasing to 11 pt. and 9 pt. for sub-bullets.  (Recognizing that some programs will have more information needed on the quad charts than others, text size may be reduced but, for ease of </a:t>
            </a:r>
            <a:br>
              <a:rPr kumimoji="0" lang="en-US" sz="1200" b="0" i="0" u="none" strike="noStrike" kern="1200" cap="none" spc="0" normalizeH="0" baseline="0" noProof="0">
                <a:ln>
                  <a:noFill/>
                </a:ln>
                <a:solidFill>
                  <a:srgbClr val="000000"/>
                </a:solidFill>
                <a:effectLst/>
                <a:uLnTx/>
                <a:uFillTx/>
                <a:latin typeface="+mn-lt"/>
                <a:ea typeface="MS PGothic"/>
                <a:cs typeface="MS PGothic"/>
              </a:rPr>
            </a:br>
            <a:r>
              <a:rPr kumimoji="0" lang="en-US" sz="1200" b="0" i="0" u="none" strike="noStrike" kern="1200" cap="none" spc="0" normalizeH="0" baseline="0" noProof="0">
                <a:ln>
                  <a:noFill/>
                </a:ln>
                <a:solidFill>
                  <a:srgbClr val="000000"/>
                </a:solidFill>
                <a:effectLst/>
                <a:uLnTx/>
                <a:uFillTx/>
                <a:latin typeface="+mn-lt"/>
                <a:ea typeface="MS PGothic"/>
                <a:cs typeface="MS PGothic"/>
              </a:rPr>
              <a:t>reading, should never be smaller than 9 pt.)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style: </a:t>
            </a:r>
            <a:r>
              <a:rPr kumimoji="0" lang="en-US" sz="1200" b="0" i="0" u="none" strike="noStrike" kern="1200" cap="none" spc="0" normalizeH="0" baseline="0" noProof="0">
                <a:ln>
                  <a:noFill/>
                </a:ln>
                <a:solidFill>
                  <a:srgbClr val="000000"/>
                </a:solidFill>
                <a:effectLst/>
                <a:uLnTx/>
                <a:uFillTx/>
                <a:latin typeface="+mn-lt"/>
                <a:ea typeface="MS PGothic"/>
                <a:cs typeface="MS PGothic"/>
              </a:rPr>
              <a:t>Avoid the use of bold unless needed</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Bullets and sub-bullets: </a:t>
            </a:r>
            <a:r>
              <a:rPr kumimoji="0" lang="en-US" sz="1200" b="0" i="0" u="none" strike="noStrike" kern="1200" cap="none" spc="0" normalizeH="0" baseline="0" noProof="0">
                <a:ln>
                  <a:noFill/>
                </a:ln>
                <a:solidFill>
                  <a:srgbClr val="000000"/>
                </a:solidFill>
                <a:effectLst/>
                <a:uLnTx/>
                <a:uFillTx/>
                <a:latin typeface="+mn-lt"/>
                <a:ea typeface="MS PGothic"/>
                <a:cs typeface="MS PGothic"/>
              </a:rPr>
              <a:t>Solid dots</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Status Boxes: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In the upper right hand corner of each quad chart, there is a placeholder for one of these three boxes. Please replace the existing placeholder with the corresponding box that represents the status of the program:</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p:txBody>
      </p:sp>
      <p:cxnSp>
        <p:nvCxnSpPr>
          <p:cNvPr id="13" name="Straight Connector 12"/>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8826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28579" y="1100947"/>
            <a:ext cx="623887"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044046" y="1100947"/>
            <a:ext cx="1204913"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2257427" y="110094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280458"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1679074" y="1100947"/>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3022598" y="110094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14" name="TextBox 13"/>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15" name="TextBox 14"/>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16" name="TextBox 15"/>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1619250" y="195124"/>
            <a:ext cx="6422572"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4684411" y="4332531"/>
            <a:ext cx="2444522"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7128934" y="4332529"/>
            <a:ext cx="1962887"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6141093" y="3843864"/>
            <a:ext cx="1614788"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7128934" y="4095464"/>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36414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28579" y="1109507"/>
            <a:ext cx="623887"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782269" y="1109507"/>
            <a:ext cx="792555"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3614741" y="110950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280457" y="1109507"/>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2405680" y="1109507"/>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4388380" y="110950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13" name="TextBox 12"/>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14" name="TextBox 13"/>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15" name="TextBox 14"/>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45" name="TextBox 44"/>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46" name="Text Placeholder 39"/>
          <p:cNvSpPr>
            <a:spLocks noGrp="1"/>
          </p:cNvSpPr>
          <p:nvPr userDrawn="1">
            <p:ph type="body" sz="quarter" idx="34"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1619250" y="195124"/>
            <a:ext cx="6422572"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4684411" y="4332531"/>
            <a:ext cx="2444522"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7128934" y="4332529"/>
            <a:ext cx="1962887"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6141093" y="3843864"/>
            <a:ext cx="1614788"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7128934" y="4095464"/>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06321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1" y="1124894"/>
            <a:ext cx="623887" cy="230832"/>
          </a:xfrm>
          <a:prstGeom prst="rect">
            <a:avLst/>
          </a:prstGeom>
          <a:noFill/>
        </p:spPr>
        <p:txBody>
          <a:bodyPr wrap="square" rtlCol="0">
            <a:spAutoFit/>
          </a:bodyPr>
          <a:lstStyle/>
          <a:p>
            <a:r>
              <a:rPr lang="en-US" sz="900">
                <a:latin typeface="+mn-lt"/>
              </a:rPr>
              <a:t>PE:</a:t>
            </a:r>
          </a:p>
        </p:txBody>
      </p:sp>
      <p:sp>
        <p:nvSpPr>
          <p:cNvPr id="11" name="TextBox 10"/>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12" name="TextBox 11"/>
          <p:cNvSpPr txBox="1"/>
          <p:nvPr userDrawn="1"/>
        </p:nvSpPr>
        <p:spPr>
          <a:xfrm>
            <a:off x="4426415"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23" name="Text Placeholder 2"/>
          <p:cNvSpPr>
            <a:spLocks noGrp="1"/>
          </p:cNvSpPr>
          <p:nvPr>
            <p:ph type="body" sz="quarter" idx="21" hasCustomPrompt="1"/>
          </p:nvPr>
        </p:nvSpPr>
        <p:spPr>
          <a:xfrm>
            <a:off x="263523"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2816426"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5132318"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19"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13" name="TextBox 12"/>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14" name="TextBox 13"/>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15" name="TextBox 14"/>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45" name="TextBox 44"/>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1619250" y="195124"/>
            <a:ext cx="6422572"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4684411" y="4332531"/>
            <a:ext cx="2444522"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7128934" y="4332529"/>
            <a:ext cx="1962887"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6141093" y="3843864"/>
            <a:ext cx="1614788"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7128934" y="4095464"/>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9" name="Text Placeholder 39"/>
          <p:cNvSpPr>
            <a:spLocks noGrp="1"/>
          </p:cNvSpPr>
          <p:nvPr userDrawn="1">
            <p:ph type="body" sz="quarter" idx="36"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0" name="Text Placeholder 39"/>
          <p:cNvSpPr>
            <a:spLocks noGrp="1"/>
          </p:cNvSpPr>
          <p:nvPr userDrawn="1">
            <p:ph type="body" sz="quarter" idx="37"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1" name="Text Placeholder 39"/>
          <p:cNvSpPr>
            <a:spLocks noGrp="1"/>
          </p:cNvSpPr>
          <p:nvPr userDrawn="1">
            <p:ph type="body" sz="quarter" idx="38"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2" name="Text Placeholder 39"/>
          <p:cNvSpPr>
            <a:spLocks noGrp="1"/>
          </p:cNvSpPr>
          <p:nvPr userDrawn="1">
            <p:ph type="body" sz="quarter" idx="39"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87902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RO_Update_Concept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16"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29"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
        <p:nvSpPr>
          <p:cNvPr id="30" name="Rectangle 29"/>
          <p:cNvSpPr/>
          <p:nvPr userDrawn="1"/>
        </p:nvSpPr>
        <p:spPr>
          <a:xfrm>
            <a:off x="8041822" y="76203"/>
            <a:ext cx="949779"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8041823" y="197126"/>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35" name="TextBox 34"/>
          <p:cNvSpPr txBox="1"/>
          <p:nvPr userDrawn="1"/>
        </p:nvSpPr>
        <p:spPr>
          <a:xfrm>
            <a:off x="28579" y="1100947"/>
            <a:ext cx="623887" cy="246221"/>
          </a:xfrm>
          <a:prstGeom prst="rect">
            <a:avLst/>
          </a:prstGeom>
          <a:noFill/>
        </p:spPr>
        <p:txBody>
          <a:bodyPr wrap="square" rtlCol="0">
            <a:spAutoFit/>
          </a:bodyPr>
          <a:lstStyle/>
          <a:p>
            <a:r>
              <a:rPr lang="en-US" sz="1000">
                <a:latin typeface="+mn-lt"/>
              </a:rPr>
              <a:t>PE:</a:t>
            </a:r>
          </a:p>
        </p:txBody>
      </p:sp>
      <p:sp>
        <p:nvSpPr>
          <p:cNvPr id="37" name="TextBox 36"/>
          <p:cNvSpPr txBox="1"/>
          <p:nvPr userDrawn="1"/>
        </p:nvSpPr>
        <p:spPr>
          <a:xfrm>
            <a:off x="1044046" y="1100947"/>
            <a:ext cx="1204913" cy="246221"/>
          </a:xfrm>
          <a:prstGeom prst="rect">
            <a:avLst/>
          </a:prstGeom>
          <a:noFill/>
        </p:spPr>
        <p:txBody>
          <a:bodyPr wrap="square" rtlCol="0">
            <a:spAutoFit/>
          </a:bodyPr>
          <a:lstStyle/>
          <a:p>
            <a:r>
              <a:rPr lang="en-US" sz="1000">
                <a:latin typeface="+mn-lt"/>
              </a:rPr>
              <a:t>PROJECT:</a:t>
            </a:r>
          </a:p>
        </p:txBody>
      </p:sp>
      <p:sp>
        <p:nvSpPr>
          <p:cNvPr id="38" name="TextBox 37"/>
          <p:cNvSpPr txBox="1"/>
          <p:nvPr userDrawn="1"/>
        </p:nvSpPr>
        <p:spPr>
          <a:xfrm>
            <a:off x="2257427" y="110094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9" name="Text Placeholder 2"/>
          <p:cNvSpPr>
            <a:spLocks noGrp="1"/>
          </p:cNvSpPr>
          <p:nvPr>
            <p:ph type="body" sz="quarter" idx="21" hasCustomPrompt="1"/>
          </p:nvPr>
        </p:nvSpPr>
        <p:spPr>
          <a:xfrm>
            <a:off x="280458"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40" name="Text Placeholder 2"/>
          <p:cNvSpPr>
            <a:spLocks noGrp="1"/>
          </p:cNvSpPr>
          <p:nvPr>
            <p:ph type="body" sz="quarter" idx="22" hasCustomPrompt="1"/>
          </p:nvPr>
        </p:nvSpPr>
        <p:spPr>
          <a:xfrm>
            <a:off x="1679074" y="1100947"/>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1" name="Text Placeholder 2"/>
          <p:cNvSpPr>
            <a:spLocks noGrp="1"/>
          </p:cNvSpPr>
          <p:nvPr>
            <p:ph type="body" sz="quarter" idx="23" hasCustomPrompt="1"/>
          </p:nvPr>
        </p:nvSpPr>
        <p:spPr>
          <a:xfrm>
            <a:off x="3022598" y="110094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2"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3"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5" name="TextBox 44"/>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46" name="TextBox 45"/>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47" name="TextBox 46"/>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48" name="TextBox 47"/>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9" name="TextBox 48"/>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50" name="TextBox 49"/>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2" name="Straight Connector 5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2" name="Content Placeholder 6"/>
          <p:cNvSpPr>
            <a:spLocks noGrp="1"/>
          </p:cNvSpPr>
          <p:nvPr>
            <p:ph sz="quarter" idx="32"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1" name="Straight Connector 5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RO_Update_Prototype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8041822" y="76203"/>
            <a:ext cx="949779"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8041823" y="197128"/>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35" name="TextBox 3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28579" y="1100947"/>
            <a:ext cx="623887"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044046" y="1100947"/>
            <a:ext cx="1204913"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2257427" y="110094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280458"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1679074" y="1100947"/>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3022598" y="110094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426293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381000" y="319881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3815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RO_Update_Field Demonstration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8041822" y="76203"/>
            <a:ext cx="949779"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7968347" y="123651"/>
            <a:ext cx="1102180"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35" name="TextBox 3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28579" y="1100947"/>
            <a:ext cx="623887"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044046" y="1100947"/>
            <a:ext cx="1204913"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2257427" y="110094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280458"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1679074" y="1100947"/>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3022598" y="110094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717537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RO_Update_Concept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8041822" y="76203"/>
            <a:ext cx="949779"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8041823" y="197126"/>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1" name="TextBox 40"/>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28579" y="1109507"/>
            <a:ext cx="623887"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1782269" y="1109507"/>
            <a:ext cx="792555"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3614741" y="110950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280457" y="1109507"/>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2405680" y="1109507"/>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4388380" y="110950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027016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RO_Update_Prototype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8041822" y="76203"/>
            <a:ext cx="949779"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8041823" y="197128"/>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1" name="TextBox 40"/>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28579" y="1109507"/>
            <a:ext cx="623887"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1782269" y="1109507"/>
            <a:ext cx="792555"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3614741" y="110950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280457" y="1109507"/>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2405680" y="1109507"/>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4388380" y="110950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4143700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RO_Update_Field Demonstration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8041822" y="76203"/>
            <a:ext cx="949779"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7968347" y="123651"/>
            <a:ext cx="1102180"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1" name="TextBox 40"/>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28579" y="1109507"/>
            <a:ext cx="623887"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1782269" y="1109507"/>
            <a:ext cx="792555"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3614741" y="110950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280457" y="1109507"/>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2405680" y="1109507"/>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4388380" y="110950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63823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RO_Update_Concept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8041822" y="76203"/>
            <a:ext cx="949779"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8041823" y="197126"/>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5" name="TextBox 4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623887"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4426415"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263523"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2816426"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5132318"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1872526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RO_Update_Prototype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8041822" y="76203"/>
            <a:ext cx="949779"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8041823" y="197128"/>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5" name="TextBox 4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623887"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4426415"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263523"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2816426"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5132318"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8774139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RO_Update_Field Demonstration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8041822" y="76203"/>
            <a:ext cx="949779"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7968347" y="123651"/>
            <a:ext cx="1102180"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5" name="TextBox 4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623887"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4426415"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263523"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2816426"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5132318"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4274219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1152523" y="-142872"/>
            <a:ext cx="6400803" cy="714375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rot="5400000">
            <a:off x="-2528934" y="3278188"/>
            <a:ext cx="5546817" cy="298450"/>
          </a:xfrm>
        </p:spPr>
        <p:txBody>
          <a:bodyPr/>
          <a:lstStyle/>
          <a:p>
            <a:pPr>
              <a:defRPr/>
            </a:pPr>
            <a:r>
              <a:rPr lang="en-US"/>
              <a:t>Susmit Jha</a:t>
            </a:r>
          </a:p>
        </p:txBody>
      </p:sp>
      <p:sp>
        <p:nvSpPr>
          <p:cNvPr id="4" name="Slide Number Placeholder 3"/>
          <p:cNvSpPr>
            <a:spLocks noGrp="1"/>
          </p:cNvSpPr>
          <p:nvPr>
            <p:ph type="sldNum" sz="quarter" idx="11"/>
          </p:nvPr>
        </p:nvSpPr>
        <p:spPr>
          <a:xfrm rot="5400000">
            <a:off x="-23720" y="6357844"/>
            <a:ext cx="530038" cy="292102"/>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6100765" y="3695704"/>
            <a:ext cx="5191125" cy="676275"/>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flipH="1">
            <a:off x="8266910" y="228602"/>
            <a:ext cx="1588"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8156508" y="374049"/>
            <a:ext cx="1085438" cy="655071"/>
          </a:xfrm>
          <a:prstGeom prst="rect">
            <a:avLst/>
          </a:prstGeom>
        </p:spPr>
      </p:pic>
    </p:spTree>
    <p:extLst>
      <p:ext uri="{BB962C8B-B14F-4D97-AF65-F5344CB8AC3E}">
        <p14:creationId xmlns:p14="http://schemas.microsoft.com/office/powerpoint/2010/main" val="16899384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7-C131-DA46-95F1-8C78E39EC710}"/>
              </a:ext>
            </a:extLst>
          </p:cNvPr>
          <p:cNvSpPr>
            <a:spLocks noGrp="1"/>
          </p:cNvSpPr>
          <p:nvPr>
            <p:ph type="title"/>
          </p:nvPr>
        </p:nvSpPr>
        <p:spPr>
          <a:xfrm>
            <a:off x="381001" y="140132"/>
            <a:ext cx="7140575" cy="6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7190A16-AF23-D246-AA23-F2835DC8A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6E194-3B9C-B341-B2C6-A0442B1B5A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790E82-450F-5248-BBBE-6C429D5EC144}"/>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6A893495-3C66-DC42-8CAC-30D2AD210BDE}"/>
              </a:ext>
            </a:extLst>
          </p:cNvPr>
          <p:cNvSpPr>
            <a:spLocks noGrp="1"/>
          </p:cNvSpPr>
          <p:nvPr>
            <p:ph type="sldNum" sz="quarter" idx="12"/>
          </p:nvPr>
        </p:nvSpPr>
        <p:spPr/>
        <p:txBody>
          <a:bodyPr/>
          <a:lstStyle/>
          <a:p>
            <a:fld id="{A5BC2A5F-903D-4A5C-AC3E-9031D13319FA}" type="slidenum">
              <a:rPr lang="en-US" smtClean="0"/>
              <a:t>‹#›</a:t>
            </a:fld>
            <a:endParaRPr lang="en-US"/>
          </a:p>
        </p:txBody>
      </p:sp>
      <p:cxnSp>
        <p:nvCxnSpPr>
          <p:cNvPr id="7" name="Straight Connector 6">
            <a:extLst>
              <a:ext uri="{FF2B5EF4-FFF2-40B4-BE49-F238E27FC236}">
                <a16:creationId xmlns:a16="http://schemas.microsoft.com/office/drawing/2014/main" id="{86B71420-98D0-694B-BF18-AA5160C5424F}"/>
              </a:ext>
            </a:extLst>
          </p:cNvPr>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C22667DB-44DB-6D4D-8114-013F80367A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0500" y="46830"/>
            <a:ext cx="1515832" cy="757916"/>
          </a:xfrm>
          <a:prstGeom prst="rect">
            <a:avLst/>
          </a:prstGeom>
        </p:spPr>
      </p:pic>
    </p:spTree>
    <p:extLst>
      <p:ext uri="{BB962C8B-B14F-4D97-AF65-F5344CB8AC3E}">
        <p14:creationId xmlns:p14="http://schemas.microsoft.com/office/powerpoint/2010/main" val="1326344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r>
              <a:rPr lang="en-US"/>
              <a:t>Susmit Jha</a:t>
            </a:r>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33EDA231-FC4E-41F7-8FBF-90C21512306A}"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userDrawn="1"/>
        </p:nvSpPr>
        <p:spPr>
          <a:xfrm>
            <a:off x="161366" y="177949"/>
            <a:ext cx="5792627" cy="415498"/>
          </a:xfrm>
          <a:prstGeom prst="rect">
            <a:avLst/>
          </a:prstGeom>
          <a:noFill/>
        </p:spPr>
        <p:txBody>
          <a:bodyPr wrap="square" rtlCol="0">
            <a:spAutoFit/>
          </a:bodyPr>
          <a:lstStyle/>
          <a:p>
            <a:r>
              <a:rPr lang="en-US" sz="2100" b="1" dirty="0">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209513" y="0"/>
            <a:ext cx="1780598"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55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381000" y="319881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685800" y="3352798"/>
            <a:ext cx="7772400" cy="465138"/>
          </a:xfrm>
        </p:spPr>
        <p:txBody>
          <a:bodyPr/>
          <a:lstStyle>
            <a:lvl1pPr algn="ctr">
              <a:defRPr sz="1800">
                <a:solidFill>
                  <a:schemeClr val="bg1">
                    <a:lumMod val="65000"/>
                  </a:schemeClr>
                </a:solidFill>
              </a:defRPr>
            </a:lvl1pPr>
          </a:lstStyle>
          <a:p>
            <a:pPr lvl="0"/>
            <a:r>
              <a:rPr lang="en-US" dirty="0"/>
              <a:t>Click to add subtitle</a:t>
            </a:r>
          </a:p>
        </p:txBody>
      </p:sp>
    </p:spTree>
    <p:extLst>
      <p:ext uri="{BB962C8B-B14F-4D97-AF65-F5344CB8AC3E}">
        <p14:creationId xmlns:p14="http://schemas.microsoft.com/office/powerpoint/2010/main" val="18692428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r>
              <a:rPr lang="en-US"/>
              <a:t>Susmit Jha</a:t>
            </a:r>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33EDA231-FC4E-41F7-8FBF-90C21512306A}"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userDrawn="1"/>
        </p:nvSpPr>
        <p:spPr>
          <a:xfrm>
            <a:off x="161366" y="177949"/>
            <a:ext cx="5792627" cy="415498"/>
          </a:xfrm>
          <a:prstGeom prst="rect">
            <a:avLst/>
          </a:prstGeom>
          <a:noFill/>
        </p:spPr>
        <p:txBody>
          <a:bodyPr wrap="square" rtlCol="0">
            <a:spAutoFit/>
          </a:bodyPr>
          <a:lstStyle/>
          <a:p>
            <a:r>
              <a:rPr lang="en-US" sz="2100" b="1" dirty="0">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209513" y="0"/>
            <a:ext cx="1780598"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5849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682625" y="1456511"/>
            <a:ext cx="77724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endParaRPr lang="en-US" dirty="0"/>
          </a:p>
        </p:txBody>
      </p:sp>
      <p:sp>
        <p:nvSpPr>
          <p:cNvPr id="6" name="Subtitle 2"/>
          <p:cNvSpPr>
            <a:spLocks noGrp="1"/>
          </p:cNvSpPr>
          <p:nvPr>
            <p:ph type="subTitle" idx="1" hasCustomPrompt="1"/>
          </p:nvPr>
        </p:nvSpPr>
        <p:spPr>
          <a:xfrm>
            <a:off x="1371600" y="2057400"/>
            <a:ext cx="64008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add briefer names</a:t>
            </a:r>
          </a:p>
        </p:txBody>
      </p:sp>
      <p:cxnSp>
        <p:nvCxnSpPr>
          <p:cNvPr id="7" name="Straight Connector 6"/>
          <p:cNvCxnSpPr>
            <a:cxnSpLocks noChangeShapeType="1"/>
          </p:cNvCxnSpPr>
          <p:nvPr userDrawn="1"/>
        </p:nvCxnSpPr>
        <p:spPr bwMode="auto">
          <a:xfrm>
            <a:off x="381000" y="197961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51281" y="5226161"/>
            <a:ext cx="1241441" cy="749220"/>
          </a:xfrm>
          <a:prstGeom prst="rect">
            <a:avLst/>
          </a:prstGeom>
        </p:spPr>
      </p:pic>
      <p:sp>
        <p:nvSpPr>
          <p:cNvPr id="9" name="Text Placeholder 8"/>
          <p:cNvSpPr>
            <a:spLocks noGrp="1"/>
          </p:cNvSpPr>
          <p:nvPr>
            <p:ph type="body" sz="quarter" idx="12" hasCustomPrompt="1"/>
          </p:nvPr>
        </p:nvSpPr>
        <p:spPr>
          <a:xfrm>
            <a:off x="1375647" y="4049488"/>
            <a:ext cx="6393425" cy="720221"/>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“Briefing prepared for”</a:t>
            </a:r>
          </a:p>
        </p:txBody>
      </p:sp>
      <p:sp>
        <p:nvSpPr>
          <p:cNvPr id="11" name="Text Placeholder 10"/>
          <p:cNvSpPr>
            <a:spLocks noGrp="1"/>
          </p:cNvSpPr>
          <p:nvPr>
            <p:ph type="body" sz="quarter" idx="13" hasCustomPrompt="1"/>
          </p:nvPr>
        </p:nvSpPr>
        <p:spPr>
          <a:xfrm>
            <a:off x="2740026" y="4790050"/>
            <a:ext cx="3657599" cy="322825"/>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Date</a:t>
            </a:r>
          </a:p>
        </p:txBody>
      </p:sp>
    </p:spTree>
    <p:extLst>
      <p:ext uri="{BB962C8B-B14F-4D97-AF65-F5344CB8AC3E}">
        <p14:creationId xmlns:p14="http://schemas.microsoft.com/office/powerpoint/2010/main" val="609447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381000" y="319881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27601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381000" y="319881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685800" y="3352798"/>
            <a:ext cx="7772400" cy="465138"/>
          </a:xfrm>
        </p:spPr>
        <p:txBody>
          <a:bodyPr/>
          <a:lstStyle>
            <a:lvl1pPr algn="ctr">
              <a:defRPr sz="1800">
                <a:solidFill>
                  <a:schemeClr val="bg1">
                    <a:lumMod val="65000"/>
                  </a:schemeClr>
                </a:solidFill>
              </a:defRPr>
            </a:lvl1pPr>
          </a:lstStyle>
          <a:p>
            <a:pPr lvl="0"/>
            <a:r>
              <a:rPr lang="en-US" dirty="0"/>
              <a:t>Click to add subtitle</a:t>
            </a:r>
          </a:p>
        </p:txBody>
      </p:sp>
    </p:spTree>
    <p:extLst>
      <p:ext uri="{BB962C8B-B14F-4D97-AF65-F5344CB8AC3E}">
        <p14:creationId xmlns:p14="http://schemas.microsoft.com/office/powerpoint/2010/main" val="1978969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657225" y="4329372"/>
            <a:ext cx="77724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a:t>CLICK TO EDIT MASTER TITLE STYLE</a:t>
            </a:r>
          </a:p>
        </p:txBody>
      </p:sp>
      <p:cxnSp>
        <p:nvCxnSpPr>
          <p:cNvPr id="6" name="Straight Connector 5"/>
          <p:cNvCxnSpPr>
            <a:cxnSpLocks noChangeShapeType="1"/>
          </p:cNvCxnSpPr>
          <p:nvPr userDrawn="1"/>
        </p:nvCxnSpPr>
        <p:spPr bwMode="auto">
          <a:xfrm>
            <a:off x="381000" y="434181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669472" y="2954111"/>
            <a:ext cx="7772400" cy="1379538"/>
          </a:xfr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41505035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1622426"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199673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cxnSp>
        <p:nvCxnSpPr>
          <p:cNvPr id="6" name="Straight Connector 5"/>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itle 1"/>
          <p:cNvSpPr>
            <a:spLocks noGrp="1"/>
          </p:cNvSpPr>
          <p:nvPr>
            <p:ph type="ctrTitle"/>
          </p:nvPr>
        </p:nvSpPr>
        <p:spPr>
          <a:xfrm>
            <a:off x="1622426"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9422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0" y="10668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57200" y="35814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9672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648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166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32766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0960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4255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657225" y="4329372"/>
            <a:ext cx="77724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a:t>CLICK TO EDIT MASTER TITLE STYLE</a:t>
            </a:r>
          </a:p>
        </p:txBody>
      </p:sp>
      <p:cxnSp>
        <p:nvCxnSpPr>
          <p:cNvPr id="6" name="Straight Connector 5"/>
          <p:cNvCxnSpPr>
            <a:cxnSpLocks noChangeShapeType="1"/>
          </p:cNvCxnSpPr>
          <p:nvPr userDrawn="1"/>
        </p:nvCxnSpPr>
        <p:spPr bwMode="auto">
          <a:xfrm>
            <a:off x="381000" y="434181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669472" y="2954111"/>
            <a:ext cx="7772400" cy="1379538"/>
          </a:xfr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3745510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3" y="1066800"/>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645482" y="1066800"/>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4645478" y="3521528"/>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454482" y="3529693"/>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1619250" y="353459"/>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2" name="Picture 1">
            <a:extLst>
              <a:ext uri="{FF2B5EF4-FFF2-40B4-BE49-F238E27FC236}">
                <a16:creationId xmlns:a16="http://schemas.microsoft.com/office/drawing/2014/main" id="{AA490FBD-5EDE-3B45-AEFC-A98138ED3D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0500" y="46830"/>
            <a:ext cx="1515832" cy="757916"/>
          </a:xfrm>
          <a:prstGeom prst="rect">
            <a:avLst/>
          </a:prstGeom>
        </p:spPr>
      </p:pic>
    </p:spTree>
    <p:extLst>
      <p:ext uri="{BB962C8B-B14F-4D97-AF65-F5344CB8AC3E}">
        <p14:creationId xmlns:p14="http://schemas.microsoft.com/office/powerpoint/2010/main" val="3138801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4572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4"/>
          </p:nvPr>
        </p:nvSpPr>
        <p:spPr>
          <a:xfrm>
            <a:off x="32766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5"/>
          </p:nvPr>
        </p:nvSpPr>
        <p:spPr>
          <a:xfrm>
            <a:off x="462643" y="3535138"/>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6090557"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7"/>
          </p:nvPr>
        </p:nvSpPr>
        <p:spPr>
          <a:xfrm>
            <a:off x="6096000" y="3535138"/>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quarter" idx="18"/>
          </p:nvPr>
        </p:nvSpPr>
        <p:spPr>
          <a:xfrm>
            <a:off x="3282044" y="3537858"/>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32522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3535137" y="1066801"/>
            <a:ext cx="5227864"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5"/>
          </p:nvPr>
        </p:nvSpPr>
        <p:spPr>
          <a:xfrm>
            <a:off x="563567" y="1763490"/>
            <a:ext cx="2873601" cy="4115027"/>
          </a:xfrm>
        </p:spPr>
        <p:txBody>
          <a:bodyPr/>
          <a:lstStyle>
            <a:lvl1pPr>
              <a:defRPr sz="1400"/>
            </a:lvl1pPr>
          </a:lstStyle>
          <a:p>
            <a:pPr lvl="0"/>
            <a:r>
              <a:rPr lang="en-US"/>
              <a:t>Click to edit Master text styles</a:t>
            </a:r>
          </a:p>
        </p:txBody>
      </p:sp>
      <p:sp>
        <p:nvSpPr>
          <p:cNvPr id="7" name="Text Placeholder 3"/>
          <p:cNvSpPr>
            <a:spLocks noGrp="1"/>
          </p:cNvSpPr>
          <p:nvPr>
            <p:ph type="body" sz="quarter" idx="16"/>
          </p:nvPr>
        </p:nvSpPr>
        <p:spPr>
          <a:xfrm>
            <a:off x="571502" y="1066801"/>
            <a:ext cx="2871107" cy="696687"/>
          </a:xfrm>
        </p:spPr>
        <p:txBody>
          <a:bodyPr anchor="b"/>
          <a:lstStyle>
            <a:lvl1pPr algn="l">
              <a:defRPr sz="2000" b="1" baseline="0"/>
            </a:lvl1pPr>
          </a:lstStyle>
          <a:p>
            <a:pPr lvl="0"/>
            <a:r>
              <a:rPr lang="en-US"/>
              <a:t>Click to edit Master text styles</a:t>
            </a:r>
          </a:p>
          <a:p>
            <a:pPr lvl="1"/>
            <a:r>
              <a:rPr lang="en-US"/>
              <a:t>Second level</a:t>
            </a:r>
          </a:p>
        </p:txBody>
      </p:sp>
      <p:cxnSp>
        <p:nvCxnSpPr>
          <p:cNvPr id="9" name="Straight Connector 8"/>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3888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3729432" y="3525877"/>
            <a:ext cx="1716111" cy="369332"/>
          </a:xfrm>
          <a:prstGeom prst="rect">
            <a:avLst/>
          </a:prstGeom>
          <a:noFill/>
        </p:spPr>
        <p:txBody>
          <a:bodyPr wrap="none" rtlCol="0">
            <a:spAutoFit/>
          </a:bodyPr>
          <a:lstStyle/>
          <a:p>
            <a:pPr lvl="0"/>
            <a:r>
              <a:rPr lang="en-US" sz="1800">
                <a:latin typeface="Tahoma" pitchFamily="34" charset="0"/>
                <a:ea typeface="Tahoma" pitchFamily="34" charset="0"/>
                <a:cs typeface="Tahoma" pitchFamily="34" charset="0"/>
              </a:rPr>
              <a:t>www.darpa.mil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75182" y="2531271"/>
            <a:ext cx="1770360" cy="1068427"/>
          </a:xfrm>
          <a:prstGeom prst="rect">
            <a:avLst/>
          </a:prstGeom>
        </p:spPr>
      </p:pic>
    </p:spTree>
    <p:extLst>
      <p:ext uri="{BB962C8B-B14F-4D97-AF65-F5344CB8AC3E}">
        <p14:creationId xmlns:p14="http://schemas.microsoft.com/office/powerpoint/2010/main" val="2765217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PA_Quad_Chart_Guidelin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Rectangle 4"/>
          <p:cNvSpPr/>
          <p:nvPr userDrawn="1"/>
        </p:nvSpPr>
        <p:spPr>
          <a:xfrm>
            <a:off x="1447800" y="5181600"/>
            <a:ext cx="1524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3810000" y="5181600"/>
            <a:ext cx="1524000" cy="762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6172200" y="5181600"/>
            <a:ext cx="1524000" cy="762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userDrawn="1"/>
        </p:nvSpPr>
        <p:spPr>
          <a:xfrm>
            <a:off x="1676400" y="5410200"/>
            <a:ext cx="10668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Concept</a:t>
            </a:r>
          </a:p>
        </p:txBody>
      </p:sp>
      <p:sp>
        <p:nvSpPr>
          <p:cNvPr id="9" name="TextBox 8"/>
          <p:cNvSpPr txBox="1"/>
          <p:nvPr userDrawn="1"/>
        </p:nvSpPr>
        <p:spPr>
          <a:xfrm>
            <a:off x="4038600" y="5422272"/>
            <a:ext cx="10668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Prototype</a:t>
            </a:r>
          </a:p>
        </p:txBody>
      </p:sp>
      <p:sp>
        <p:nvSpPr>
          <p:cNvPr id="10" name="TextBox 9"/>
          <p:cNvSpPr txBox="1"/>
          <p:nvPr userDrawn="1"/>
        </p:nvSpPr>
        <p:spPr>
          <a:xfrm>
            <a:off x="6286500" y="5347158"/>
            <a:ext cx="1295400" cy="430887"/>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Field Demonstration</a:t>
            </a:r>
          </a:p>
        </p:txBody>
      </p:sp>
      <p:sp>
        <p:nvSpPr>
          <p:cNvPr id="11" name="TextBox 10"/>
          <p:cNvSpPr txBox="1"/>
          <p:nvPr userDrawn="1"/>
        </p:nvSpPr>
        <p:spPr>
          <a:xfrm>
            <a:off x="381000" y="1232807"/>
            <a:ext cx="8382000" cy="3785652"/>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The following two slides outline the format for two different quad charts that will be used for Congressional Staffer day and internal DARPA use. The only difference between the two quad charts is the bottom right-hand quadrant as follows: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Staffer: Names and locations of performers. </a:t>
            </a: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Internal DARPA: Issues/challenges and a spend plan status.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Formatting for both the internal DARPA and staffer quads: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a:t>
            </a:r>
            <a:r>
              <a:rPr kumimoji="0" lang="en-US" sz="1200" b="0" i="0" u="none" strike="noStrike" kern="1200" cap="none" spc="0" normalizeH="0" baseline="0" noProof="0">
                <a:ln>
                  <a:noFill/>
                </a:ln>
                <a:solidFill>
                  <a:srgbClr val="000000"/>
                </a:solidFill>
                <a:effectLst/>
                <a:uLnTx/>
                <a:uFillTx/>
                <a:latin typeface="+mn-lt"/>
                <a:ea typeface="MS PGothic"/>
                <a:cs typeface="MS PGothic"/>
              </a:rPr>
              <a:t>Tahoma</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Color: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color = black</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Sizes: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size is set at 12 pt., decreasing to 11 pt. and 9 pt. for sub-bullets.  (Recognizing that some programs will have more information needed on the quad charts than others, text size may be reduced but, for ease of </a:t>
            </a:r>
            <a:br>
              <a:rPr kumimoji="0" lang="en-US" sz="1200" b="0" i="0" u="none" strike="noStrike" kern="1200" cap="none" spc="0" normalizeH="0" baseline="0" noProof="0">
                <a:ln>
                  <a:noFill/>
                </a:ln>
                <a:solidFill>
                  <a:srgbClr val="000000"/>
                </a:solidFill>
                <a:effectLst/>
                <a:uLnTx/>
                <a:uFillTx/>
                <a:latin typeface="+mn-lt"/>
                <a:ea typeface="MS PGothic"/>
                <a:cs typeface="MS PGothic"/>
              </a:rPr>
            </a:br>
            <a:r>
              <a:rPr kumimoji="0" lang="en-US" sz="1200" b="0" i="0" u="none" strike="noStrike" kern="1200" cap="none" spc="0" normalizeH="0" baseline="0" noProof="0">
                <a:ln>
                  <a:noFill/>
                </a:ln>
                <a:solidFill>
                  <a:srgbClr val="000000"/>
                </a:solidFill>
                <a:effectLst/>
                <a:uLnTx/>
                <a:uFillTx/>
                <a:latin typeface="+mn-lt"/>
                <a:ea typeface="MS PGothic"/>
                <a:cs typeface="MS PGothic"/>
              </a:rPr>
              <a:t>reading, should never be smaller than 9 pt.)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style: </a:t>
            </a:r>
            <a:r>
              <a:rPr kumimoji="0" lang="en-US" sz="1200" b="0" i="0" u="none" strike="noStrike" kern="1200" cap="none" spc="0" normalizeH="0" baseline="0" noProof="0">
                <a:ln>
                  <a:noFill/>
                </a:ln>
                <a:solidFill>
                  <a:srgbClr val="000000"/>
                </a:solidFill>
                <a:effectLst/>
                <a:uLnTx/>
                <a:uFillTx/>
                <a:latin typeface="+mn-lt"/>
                <a:ea typeface="MS PGothic"/>
                <a:cs typeface="MS PGothic"/>
              </a:rPr>
              <a:t>Avoid the use of bold unless needed</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Bullets and sub-bullets: </a:t>
            </a:r>
            <a:r>
              <a:rPr kumimoji="0" lang="en-US" sz="1200" b="0" i="0" u="none" strike="noStrike" kern="1200" cap="none" spc="0" normalizeH="0" baseline="0" noProof="0">
                <a:ln>
                  <a:noFill/>
                </a:ln>
                <a:solidFill>
                  <a:srgbClr val="000000"/>
                </a:solidFill>
                <a:effectLst/>
                <a:uLnTx/>
                <a:uFillTx/>
                <a:latin typeface="+mn-lt"/>
                <a:ea typeface="MS PGothic"/>
                <a:cs typeface="MS PGothic"/>
              </a:rPr>
              <a:t>Solid dots</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Status Boxes: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In the upper right hand corner of each quad chart, there is a placeholder for one of these three boxes. Please replace the existing placeholder with the corresponding box that represents the status of the program:</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p:txBody>
      </p:sp>
      <p:cxnSp>
        <p:nvCxnSpPr>
          <p:cNvPr id="13" name="Straight Connector 12"/>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76148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28579" y="1100947"/>
            <a:ext cx="623887"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044046" y="1100947"/>
            <a:ext cx="1204913"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2257427" y="110094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280458"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1679074" y="1100947"/>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3022598" y="110094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14" name="TextBox 13"/>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15" name="TextBox 14"/>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16" name="TextBox 15"/>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1619250" y="195124"/>
            <a:ext cx="6422572"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4684411" y="4332531"/>
            <a:ext cx="2444522"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7128934" y="4332529"/>
            <a:ext cx="1962887"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6141093" y="3843864"/>
            <a:ext cx="1614788"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7128934" y="4095464"/>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536080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28579" y="1109507"/>
            <a:ext cx="623887"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782269" y="1109507"/>
            <a:ext cx="792555"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3614741" y="110950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280457" y="1109507"/>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2405680" y="1109507"/>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4388380" y="110950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1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13" name="TextBox 12"/>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14" name="TextBox 13"/>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15" name="TextBox 14"/>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45" name="TextBox 44"/>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46" name="Text Placeholder 39"/>
          <p:cNvSpPr>
            <a:spLocks noGrp="1"/>
          </p:cNvSpPr>
          <p:nvPr userDrawn="1">
            <p:ph type="body" sz="quarter" idx="34"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1619250" y="195124"/>
            <a:ext cx="6422572"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4684411" y="4332531"/>
            <a:ext cx="2444522"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7128934" y="4332529"/>
            <a:ext cx="1962887"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6141093" y="3843864"/>
            <a:ext cx="1614788"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7128934" y="4095464"/>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738866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1" y="1124894"/>
            <a:ext cx="623887" cy="230832"/>
          </a:xfrm>
          <a:prstGeom prst="rect">
            <a:avLst/>
          </a:prstGeom>
          <a:noFill/>
        </p:spPr>
        <p:txBody>
          <a:bodyPr wrap="square" rtlCol="0">
            <a:spAutoFit/>
          </a:bodyPr>
          <a:lstStyle/>
          <a:p>
            <a:r>
              <a:rPr lang="en-US" sz="900">
                <a:latin typeface="+mn-lt"/>
              </a:rPr>
              <a:t>PE:</a:t>
            </a:r>
          </a:p>
        </p:txBody>
      </p:sp>
      <p:sp>
        <p:nvSpPr>
          <p:cNvPr id="11" name="TextBox 10"/>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12" name="TextBox 11"/>
          <p:cNvSpPr txBox="1"/>
          <p:nvPr userDrawn="1"/>
        </p:nvSpPr>
        <p:spPr>
          <a:xfrm>
            <a:off x="4426415"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23" name="Text Placeholder 2"/>
          <p:cNvSpPr>
            <a:spLocks noGrp="1"/>
          </p:cNvSpPr>
          <p:nvPr>
            <p:ph type="body" sz="quarter" idx="21" hasCustomPrompt="1"/>
          </p:nvPr>
        </p:nvSpPr>
        <p:spPr>
          <a:xfrm>
            <a:off x="263523"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2816426"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5132318"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19"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13" name="TextBox 12"/>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14" name="TextBox 13"/>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15" name="TextBox 14"/>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45" name="TextBox 44"/>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3" name="Footer Placeholder 2"/>
          <p:cNvSpPr>
            <a:spLocks noGrp="1"/>
          </p:cNvSpPr>
          <p:nvPr userDrawn="1">
            <p:ph type="ftr" sz="quarter" idx="10"/>
          </p:nvPr>
        </p:nvSpPr>
        <p:spPr/>
        <p:txBody>
          <a:bodyPr/>
          <a:lstStyle/>
          <a:p>
            <a:pPr>
              <a:defRPr/>
            </a:pPr>
            <a:r>
              <a:rPr lang="en-US"/>
              <a:t>Susmit Jha</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1619250" y="195124"/>
            <a:ext cx="6422572" cy="525236"/>
          </a:xfrm>
        </p:spPr>
        <p:txBody>
          <a:bodyPr>
            <a:normAutofit/>
          </a:bodyPr>
          <a:lstStyle>
            <a:lvl1pPr algn="l">
              <a:defRPr sz="2400" b="0">
                <a:latin typeface="Tahoma" pitchFamily="34" charset="0"/>
                <a:ea typeface="Tahoma" pitchFamily="34" charset="0"/>
                <a:cs typeface="Tahoma" pitchFamily="34" charset="0"/>
              </a:defRPr>
            </a:lvl1pPr>
          </a:lstStyle>
          <a:p>
            <a:r>
              <a:rPr lang="en-US" dirty="0"/>
              <a:t>Program Name (Acronym)</a:t>
            </a:r>
          </a:p>
        </p:txBody>
      </p:sp>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6"/>
          <p:cNvSpPr>
            <a:spLocks noGrp="1"/>
          </p:cNvSpPr>
          <p:nvPr userDrawn="1">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6"/>
          <p:cNvSpPr>
            <a:spLocks noGrp="1"/>
          </p:cNvSpPr>
          <p:nvPr userDrawn="1">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userDrawn="1">
            <p:ph type="body" sz="quarter" idx="27" hasCustomPrompt="1"/>
          </p:nvPr>
        </p:nvSpPr>
        <p:spPr>
          <a:xfrm>
            <a:off x="4684411" y="4332531"/>
            <a:ext cx="2444522" cy="2220671"/>
          </a:xfrm>
        </p:spPr>
        <p:txBody>
          <a:bodyPr/>
          <a:lstStyle>
            <a:lvl1pPr marL="169863" indent="-169863">
              <a:lnSpc>
                <a:spcPct val="100000"/>
              </a:lnSpc>
              <a:spcBef>
                <a:spcPts val="288"/>
              </a:spcBef>
              <a:defRPr sz="1000" baseline="0"/>
            </a:lvl1pPr>
          </a:lstStyle>
          <a:p>
            <a:pPr lvl="0"/>
            <a:r>
              <a:rPr lang="en-US" dirty="0"/>
              <a:t>Click to add performers</a:t>
            </a:r>
          </a:p>
        </p:txBody>
      </p:sp>
      <p:sp>
        <p:nvSpPr>
          <p:cNvPr id="33" name="Text Placeholder 4"/>
          <p:cNvSpPr>
            <a:spLocks noGrp="1"/>
          </p:cNvSpPr>
          <p:nvPr userDrawn="1">
            <p:ph type="body" sz="quarter" idx="28" hasCustomPrompt="1"/>
          </p:nvPr>
        </p:nvSpPr>
        <p:spPr>
          <a:xfrm>
            <a:off x="7128934" y="4332529"/>
            <a:ext cx="1962887" cy="2220686"/>
          </a:xfrm>
        </p:spPr>
        <p:txBody>
          <a:bodyPr/>
          <a:lstStyle>
            <a:lvl1pPr marL="169863" indent="-169863">
              <a:lnSpc>
                <a:spcPct val="100000"/>
              </a:lnSpc>
              <a:spcBef>
                <a:spcPts val="288"/>
              </a:spcBef>
              <a:defRPr sz="1000" baseline="0"/>
            </a:lvl1pPr>
          </a:lstStyle>
          <a:p>
            <a:pPr lvl="0"/>
            <a:r>
              <a:rPr lang="en-US" dirty="0"/>
              <a:t>Click to add locations</a:t>
            </a:r>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6141093" y="3843864"/>
            <a:ext cx="1614788"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7128934" y="4095464"/>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9" name="Text Placeholder 39"/>
          <p:cNvSpPr>
            <a:spLocks noGrp="1"/>
          </p:cNvSpPr>
          <p:nvPr userDrawn="1">
            <p:ph type="body" sz="quarter" idx="36"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0" name="Text Placeholder 39"/>
          <p:cNvSpPr>
            <a:spLocks noGrp="1"/>
          </p:cNvSpPr>
          <p:nvPr userDrawn="1">
            <p:ph type="body" sz="quarter" idx="37"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1" name="Text Placeholder 39"/>
          <p:cNvSpPr>
            <a:spLocks noGrp="1"/>
          </p:cNvSpPr>
          <p:nvPr userDrawn="1">
            <p:ph type="body" sz="quarter" idx="38"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2" name="Text Placeholder 39"/>
          <p:cNvSpPr>
            <a:spLocks noGrp="1"/>
          </p:cNvSpPr>
          <p:nvPr userDrawn="1">
            <p:ph type="body" sz="quarter" idx="39"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684834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RO_Update_Concept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16"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29"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
        <p:nvSpPr>
          <p:cNvPr id="30" name="Rectangle 29"/>
          <p:cNvSpPr/>
          <p:nvPr userDrawn="1"/>
        </p:nvSpPr>
        <p:spPr>
          <a:xfrm>
            <a:off x="8041822" y="76203"/>
            <a:ext cx="949779"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8041823" y="197126"/>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35" name="TextBox 34"/>
          <p:cNvSpPr txBox="1"/>
          <p:nvPr userDrawn="1"/>
        </p:nvSpPr>
        <p:spPr>
          <a:xfrm>
            <a:off x="28579" y="1100947"/>
            <a:ext cx="623887" cy="246221"/>
          </a:xfrm>
          <a:prstGeom prst="rect">
            <a:avLst/>
          </a:prstGeom>
          <a:noFill/>
        </p:spPr>
        <p:txBody>
          <a:bodyPr wrap="square" rtlCol="0">
            <a:spAutoFit/>
          </a:bodyPr>
          <a:lstStyle/>
          <a:p>
            <a:r>
              <a:rPr lang="en-US" sz="1000">
                <a:latin typeface="+mn-lt"/>
              </a:rPr>
              <a:t>PE:</a:t>
            </a:r>
          </a:p>
        </p:txBody>
      </p:sp>
      <p:sp>
        <p:nvSpPr>
          <p:cNvPr id="37" name="TextBox 36"/>
          <p:cNvSpPr txBox="1"/>
          <p:nvPr userDrawn="1"/>
        </p:nvSpPr>
        <p:spPr>
          <a:xfrm>
            <a:off x="1044046" y="1100947"/>
            <a:ext cx="1204913" cy="246221"/>
          </a:xfrm>
          <a:prstGeom prst="rect">
            <a:avLst/>
          </a:prstGeom>
          <a:noFill/>
        </p:spPr>
        <p:txBody>
          <a:bodyPr wrap="square" rtlCol="0">
            <a:spAutoFit/>
          </a:bodyPr>
          <a:lstStyle/>
          <a:p>
            <a:r>
              <a:rPr lang="en-US" sz="1000">
                <a:latin typeface="+mn-lt"/>
              </a:rPr>
              <a:t>PROJECT:</a:t>
            </a:r>
          </a:p>
        </p:txBody>
      </p:sp>
      <p:sp>
        <p:nvSpPr>
          <p:cNvPr id="38" name="TextBox 37"/>
          <p:cNvSpPr txBox="1"/>
          <p:nvPr userDrawn="1"/>
        </p:nvSpPr>
        <p:spPr>
          <a:xfrm>
            <a:off x="2257427" y="110094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9" name="Text Placeholder 2"/>
          <p:cNvSpPr>
            <a:spLocks noGrp="1"/>
          </p:cNvSpPr>
          <p:nvPr>
            <p:ph type="body" sz="quarter" idx="21" hasCustomPrompt="1"/>
          </p:nvPr>
        </p:nvSpPr>
        <p:spPr>
          <a:xfrm>
            <a:off x="280458"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40" name="Text Placeholder 2"/>
          <p:cNvSpPr>
            <a:spLocks noGrp="1"/>
          </p:cNvSpPr>
          <p:nvPr>
            <p:ph type="body" sz="quarter" idx="22" hasCustomPrompt="1"/>
          </p:nvPr>
        </p:nvSpPr>
        <p:spPr>
          <a:xfrm>
            <a:off x="1679074" y="1100947"/>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1" name="Text Placeholder 2"/>
          <p:cNvSpPr>
            <a:spLocks noGrp="1"/>
          </p:cNvSpPr>
          <p:nvPr>
            <p:ph type="body" sz="quarter" idx="23" hasCustomPrompt="1"/>
          </p:nvPr>
        </p:nvSpPr>
        <p:spPr>
          <a:xfrm>
            <a:off x="3022598" y="110094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2"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3"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45" name="TextBox 44"/>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46" name="TextBox 45"/>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47" name="TextBox 46"/>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48" name="TextBox 47"/>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9" name="TextBox 48"/>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50" name="TextBox 49"/>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2" name="Straight Connector 5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2" name="Content Placeholder 6"/>
          <p:cNvSpPr>
            <a:spLocks noGrp="1"/>
          </p:cNvSpPr>
          <p:nvPr>
            <p:ph sz="quarter" idx="32"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1" name="Straight Connector 5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360718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RO_Update_Prototype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8041822" y="76203"/>
            <a:ext cx="949779"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8041823" y="197128"/>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35" name="TextBox 3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28579" y="1100947"/>
            <a:ext cx="623887"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044046" y="1100947"/>
            <a:ext cx="1204913"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2257427" y="110094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280458"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1679074" y="1100947"/>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3022598" y="110094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176103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1622426"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745976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RO_Update_Field Demonstration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8041822" y="76203"/>
            <a:ext cx="949779"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7968347" y="123651"/>
            <a:ext cx="1102180"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35" name="TextBox 3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6"/>
          <p:cNvSpPr>
            <a:spLocks noGrp="1"/>
          </p:cNvSpPr>
          <p:nvPr>
            <p:ph sz="quarter" idx="26"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6"/>
          <p:cNvSpPr>
            <a:spLocks noGrp="1"/>
          </p:cNvSpPr>
          <p:nvPr>
            <p:ph sz="quarter" idx="32"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TextBox 46"/>
          <p:cNvSpPr txBox="1"/>
          <p:nvPr userDrawn="1"/>
        </p:nvSpPr>
        <p:spPr>
          <a:xfrm>
            <a:off x="28579" y="1100947"/>
            <a:ext cx="623887"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044046" y="1100947"/>
            <a:ext cx="1204913"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2257427" y="110094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280458" y="1100945"/>
            <a:ext cx="744007"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1" name="Text Placeholder 2"/>
          <p:cNvSpPr>
            <a:spLocks noGrp="1"/>
          </p:cNvSpPr>
          <p:nvPr>
            <p:ph type="body" sz="quarter" idx="22" hasCustomPrompt="1"/>
          </p:nvPr>
        </p:nvSpPr>
        <p:spPr>
          <a:xfrm>
            <a:off x="1679074" y="1100947"/>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2" name="Text Placeholder 2"/>
          <p:cNvSpPr>
            <a:spLocks noGrp="1"/>
          </p:cNvSpPr>
          <p:nvPr>
            <p:ph type="body" sz="quarter" idx="23" hasCustomPrompt="1"/>
          </p:nvPr>
        </p:nvSpPr>
        <p:spPr>
          <a:xfrm>
            <a:off x="3022598" y="110094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3"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4"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5"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6" name="TextBox 55"/>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6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6752042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RO_Update_Concept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8041822" y="76203"/>
            <a:ext cx="949779"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8041823" y="197126"/>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1" name="TextBox 40"/>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28579" y="1109507"/>
            <a:ext cx="623887"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1782269" y="1109507"/>
            <a:ext cx="792555"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3614741" y="110950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280457" y="1109507"/>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2405680" y="1109507"/>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4388380" y="110950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2786314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RO_Update_Prototype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8041822" y="76203"/>
            <a:ext cx="949779"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8041823" y="197128"/>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1" name="TextBox 40"/>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28579" y="1109507"/>
            <a:ext cx="623887"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1782269" y="1109507"/>
            <a:ext cx="792555"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3614741" y="110950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280457" y="1109507"/>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2405680" y="1109507"/>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4388380" y="110950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7402938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RO_Update_Field Demonstration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8041822" y="76203"/>
            <a:ext cx="949779"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7968347" y="123651"/>
            <a:ext cx="1102180"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1" name="TextBox 40"/>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6"/>
          <p:cNvSpPr>
            <a:spLocks noGrp="1"/>
          </p:cNvSpPr>
          <p:nvPr>
            <p:ph sz="quarter" idx="33"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6"/>
          <p:cNvSpPr>
            <a:spLocks noGrp="1"/>
          </p:cNvSpPr>
          <p:nvPr>
            <p:ph sz="quarter" idx="34"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Box 52"/>
          <p:cNvSpPr txBox="1"/>
          <p:nvPr userDrawn="1"/>
        </p:nvSpPr>
        <p:spPr>
          <a:xfrm>
            <a:off x="28579" y="1109507"/>
            <a:ext cx="623887"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1782269" y="1109507"/>
            <a:ext cx="792555"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3614741" y="1109507"/>
            <a:ext cx="120491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280457" y="1109507"/>
            <a:ext cx="1489074"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57" name="Text Placeholder 2"/>
          <p:cNvSpPr>
            <a:spLocks noGrp="1"/>
          </p:cNvSpPr>
          <p:nvPr>
            <p:ph type="body" sz="quarter" idx="22" hasCustomPrompt="1"/>
          </p:nvPr>
        </p:nvSpPr>
        <p:spPr>
          <a:xfrm>
            <a:off x="2405680" y="1109507"/>
            <a:ext cx="12407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2"/>
          <p:cNvSpPr>
            <a:spLocks noGrp="1"/>
          </p:cNvSpPr>
          <p:nvPr>
            <p:ph type="body" sz="quarter" idx="23" hasCustomPrompt="1"/>
          </p:nvPr>
        </p:nvSpPr>
        <p:spPr>
          <a:xfrm>
            <a:off x="4388380" y="1109507"/>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9" name="Text Placeholder 39"/>
          <p:cNvSpPr>
            <a:spLocks noGrp="1"/>
          </p:cNvSpPr>
          <p:nvPr>
            <p:ph type="body" sz="quarter" idx="15" hasCustomPrompt="1"/>
          </p:nvPr>
        </p:nvSpPr>
        <p:spPr>
          <a:xfrm>
            <a:off x="684795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29" hasCustomPrompt="1"/>
          </p:nvPr>
        </p:nvSpPr>
        <p:spPr>
          <a:xfrm>
            <a:off x="7579596"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1" name="Text Placeholder 39"/>
          <p:cNvSpPr>
            <a:spLocks noGrp="1"/>
          </p:cNvSpPr>
          <p:nvPr>
            <p:ph type="body" sz="quarter" idx="30" hasCustomPrompt="1"/>
          </p:nvPr>
        </p:nvSpPr>
        <p:spPr>
          <a:xfrm>
            <a:off x="8313898"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2" name="Text Placeholder 39"/>
          <p:cNvSpPr>
            <a:spLocks noGrp="1"/>
          </p:cNvSpPr>
          <p:nvPr>
            <p:ph type="body" sz="quarter" idx="31" hasCustomPrompt="1"/>
          </p:nvPr>
        </p:nvSpPr>
        <p:spPr>
          <a:xfrm>
            <a:off x="684795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3" name="Text Placeholder 39"/>
          <p:cNvSpPr>
            <a:spLocks noGrp="1"/>
          </p:cNvSpPr>
          <p:nvPr>
            <p:ph type="body" sz="quarter" idx="35" hasCustomPrompt="1"/>
          </p:nvPr>
        </p:nvSpPr>
        <p:spPr>
          <a:xfrm>
            <a:off x="7579596"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4" name="Text Placeholder 39"/>
          <p:cNvSpPr>
            <a:spLocks noGrp="1"/>
          </p:cNvSpPr>
          <p:nvPr>
            <p:ph type="body" sz="quarter" idx="36" hasCustomPrompt="1"/>
          </p:nvPr>
        </p:nvSpPr>
        <p:spPr>
          <a:xfrm>
            <a:off x="8313898"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0.000</a:t>
            </a:r>
          </a:p>
        </p:txBody>
      </p:sp>
      <p:sp>
        <p:nvSpPr>
          <p:cNvPr id="65" name="TextBox 6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6116434" y="1124894"/>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sp>
        <p:nvSpPr>
          <p:cNvPr id="70" name="Text Placeholder 39"/>
          <p:cNvSpPr>
            <a:spLocks noGrp="1"/>
          </p:cNvSpPr>
          <p:nvPr>
            <p:ph type="body" sz="quarter" idx="38" hasCustomPrompt="1"/>
          </p:nvPr>
        </p:nvSpPr>
        <p:spPr>
          <a:xfrm>
            <a:off x="6116434" y="893966"/>
            <a:ext cx="73152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dirty="0"/>
              <a:t>-</a:t>
            </a:r>
          </a:p>
        </p:txBody>
      </p:sp>
      <p:cxnSp>
        <p:nvCxnSpPr>
          <p:cNvPr id="71" name="Straight Connector 7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73"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792645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RO_Update_Concept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8041822" y="76203"/>
            <a:ext cx="949779"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8041823" y="197126"/>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5" name="TextBox 4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623887"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4426415"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263523"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2816426"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5132318"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25298042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RO_Update_Prototype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8041822" y="76203"/>
            <a:ext cx="949779"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8041823" y="197128"/>
            <a:ext cx="949780"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5" name="TextBox 4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623887"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4426415"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263523"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2816426"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5132318"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396156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RO_Update_Field Demonstration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8041822" y="76203"/>
            <a:ext cx="949779"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7968347" y="123651"/>
            <a:ext cx="1102180"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5" y="130208"/>
            <a:ext cx="1085438" cy="655071"/>
          </a:xfrm>
          <a:prstGeom prst="rect">
            <a:avLst/>
          </a:prstGeom>
        </p:spPr>
      </p:pic>
      <p:sp>
        <p:nvSpPr>
          <p:cNvPr id="45" name="TextBox 44"/>
          <p:cNvSpPr txBox="1"/>
          <p:nvPr userDrawn="1"/>
        </p:nvSpPr>
        <p:spPr>
          <a:xfrm>
            <a:off x="5591174" y="38438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900114" y="1363191"/>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5591174" y="1365364"/>
            <a:ext cx="271462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255986" y="3843864"/>
            <a:ext cx="400288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195263" y="1642363"/>
            <a:ext cx="4283604"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text, images, and/or charts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6"/>
          <p:cNvSpPr>
            <a:spLocks noGrp="1"/>
          </p:cNvSpPr>
          <p:nvPr>
            <p:ph sz="quarter" idx="25" hasCustomPrompt="1"/>
          </p:nvPr>
        </p:nvSpPr>
        <p:spPr>
          <a:xfrm>
            <a:off x="195263" y="4120865"/>
            <a:ext cx="4283604"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6"/>
          <p:cNvSpPr>
            <a:spLocks noGrp="1"/>
          </p:cNvSpPr>
          <p:nvPr>
            <p:ph sz="quarter" idx="37" hasCustomPrompt="1"/>
          </p:nvPr>
        </p:nvSpPr>
        <p:spPr>
          <a:xfrm>
            <a:off x="4707996" y="1642363"/>
            <a:ext cx="4283604"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dirty="0">
                <a:latin typeface="Tahoma" pitchFamily="34" charset="0"/>
                <a:ea typeface="Tahoma" pitchFamily="34" charset="0"/>
                <a:cs typeface="Tahoma" pitchFamily="34" charset="0"/>
              </a:rPr>
              <a:t>Date started - Planned end - Upcoming key decision - Transition partners - Technical risk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6"/>
          <p:cNvSpPr>
            <a:spLocks noGrp="1"/>
          </p:cNvSpPr>
          <p:nvPr>
            <p:ph sz="quarter" idx="38" hasCustomPrompt="1"/>
          </p:nvPr>
        </p:nvSpPr>
        <p:spPr>
          <a:xfrm>
            <a:off x="4707996" y="4120865"/>
            <a:ext cx="4283604"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Issues/Challenges and spend plan 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extBox 56"/>
          <p:cNvSpPr txBox="1"/>
          <p:nvPr userDrawn="1"/>
        </p:nvSpPr>
        <p:spPr>
          <a:xfrm>
            <a:off x="1" y="1124894"/>
            <a:ext cx="623887"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215265" y="1124894"/>
            <a:ext cx="792555"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4426415" y="1124894"/>
            <a:ext cx="1204913"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263523" y="1124894"/>
            <a:ext cx="2073278" cy="230832"/>
          </a:xfrm>
          <a:noFill/>
        </p:spPr>
        <p:txBody>
          <a:bodyPr wrap="square" lIns="45720" rtlCol="0">
            <a:spAutoFit/>
          </a:bodyPr>
          <a:lstStyle>
            <a:lvl1pPr>
              <a:defRPr lang="en-US" sz="900" baseline="0" dirty="0">
                <a:latin typeface="+mn-lt"/>
                <a:cs typeface="+mn-cs"/>
              </a:defRPr>
            </a:lvl1pPr>
          </a:lstStyle>
          <a:p>
            <a:pPr marL="0" lvl="0"/>
            <a:r>
              <a:rPr lang="en-US" dirty="0"/>
              <a:t>-</a:t>
            </a:r>
          </a:p>
        </p:txBody>
      </p:sp>
      <p:sp>
        <p:nvSpPr>
          <p:cNvPr id="61" name="Text Placeholder 2"/>
          <p:cNvSpPr>
            <a:spLocks noGrp="1"/>
          </p:cNvSpPr>
          <p:nvPr>
            <p:ph type="body" sz="quarter" idx="22" hasCustomPrompt="1"/>
          </p:nvPr>
        </p:nvSpPr>
        <p:spPr>
          <a:xfrm>
            <a:off x="2816426" y="1124894"/>
            <a:ext cx="188256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dirty="0"/>
              <a:t>-</a:t>
            </a:r>
          </a:p>
        </p:txBody>
      </p:sp>
      <p:sp>
        <p:nvSpPr>
          <p:cNvPr id="62" name="Text Placeholder 2"/>
          <p:cNvSpPr>
            <a:spLocks noGrp="1"/>
          </p:cNvSpPr>
          <p:nvPr>
            <p:ph type="body" sz="quarter" idx="23" hasCustomPrompt="1"/>
          </p:nvPr>
        </p:nvSpPr>
        <p:spPr>
          <a:xfrm>
            <a:off x="5132318" y="1124894"/>
            <a:ext cx="1040343"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63"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4"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5"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6"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7"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8"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69" name="TextBox 68"/>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4" name="Text Placeholder 39"/>
          <p:cNvSpPr>
            <a:spLocks noGrp="1"/>
          </p:cNvSpPr>
          <p:nvPr>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76" name="Text Placeholder 39"/>
          <p:cNvSpPr>
            <a:spLocks noGrp="1"/>
          </p:cNvSpPr>
          <p:nvPr>
            <p:ph type="body" sz="quarter" idx="39" hasCustomPrompt="1"/>
          </p:nvPr>
        </p:nvSpPr>
        <p:spPr>
          <a:xfrm>
            <a:off x="6848323"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7" name="Text Placeholder 39"/>
          <p:cNvSpPr>
            <a:spLocks noGrp="1"/>
          </p:cNvSpPr>
          <p:nvPr>
            <p:ph type="body" sz="quarter" idx="40" hasCustomPrompt="1"/>
          </p:nvPr>
        </p:nvSpPr>
        <p:spPr>
          <a:xfrm>
            <a:off x="757996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8" name="Text Placeholder 39"/>
          <p:cNvSpPr>
            <a:spLocks noGrp="1"/>
          </p:cNvSpPr>
          <p:nvPr>
            <p:ph type="body" sz="quarter" idx="41" hasCustomPrompt="1"/>
          </p:nvPr>
        </p:nvSpPr>
        <p:spPr>
          <a:xfrm>
            <a:off x="8314267"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79" name="Text Placeholder 39"/>
          <p:cNvSpPr>
            <a:spLocks noGrp="1"/>
          </p:cNvSpPr>
          <p:nvPr>
            <p:ph type="body" sz="quarter" idx="42" hasCustomPrompt="1"/>
          </p:nvPr>
        </p:nvSpPr>
        <p:spPr>
          <a:xfrm>
            <a:off x="6114145" y="85897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cxnSp>
        <p:nvCxnSpPr>
          <p:cNvPr id="75" name="Straight Connector 74"/>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a:t>Program Name (Acronym)</a:t>
            </a:r>
          </a:p>
        </p:txBody>
      </p:sp>
      <p:sp>
        <p:nvSpPr>
          <p:cNvPr id="81" name="Text Placeholder 4"/>
          <p:cNvSpPr>
            <a:spLocks noGrp="1"/>
          </p:cNvSpPr>
          <p:nvPr>
            <p:ph type="body" sz="quarter" idx="24" hasCustomPrompt="1"/>
          </p:nvPr>
        </p:nvSpPr>
        <p:spPr>
          <a:xfrm>
            <a:off x="1619251" y="587528"/>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spTree>
    <p:extLst>
      <p:ext uri="{BB962C8B-B14F-4D97-AF65-F5344CB8AC3E}">
        <p14:creationId xmlns:p14="http://schemas.microsoft.com/office/powerpoint/2010/main" val="39822023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1152523" y="-142872"/>
            <a:ext cx="6400803" cy="714375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rot="5400000">
            <a:off x="-2528934" y="3278188"/>
            <a:ext cx="5546817" cy="298450"/>
          </a:xfrm>
        </p:spPr>
        <p:txBody>
          <a:bodyPr/>
          <a:lstStyle/>
          <a:p>
            <a:pPr>
              <a:defRPr/>
            </a:pPr>
            <a:r>
              <a:rPr lang="en-US"/>
              <a:t>Susmit Jha</a:t>
            </a:r>
          </a:p>
        </p:txBody>
      </p:sp>
      <p:sp>
        <p:nvSpPr>
          <p:cNvPr id="4" name="Slide Number Placeholder 3"/>
          <p:cNvSpPr>
            <a:spLocks noGrp="1"/>
          </p:cNvSpPr>
          <p:nvPr>
            <p:ph type="sldNum" sz="quarter" idx="11"/>
          </p:nvPr>
        </p:nvSpPr>
        <p:spPr>
          <a:xfrm rot="5400000">
            <a:off x="-23720" y="6357844"/>
            <a:ext cx="530038" cy="292102"/>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6100765" y="3695704"/>
            <a:ext cx="5191125" cy="676275"/>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flipH="1">
            <a:off x="8266910" y="228602"/>
            <a:ext cx="1588"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8156508" y="374049"/>
            <a:ext cx="1085438" cy="655071"/>
          </a:xfrm>
          <a:prstGeom prst="rect">
            <a:avLst/>
          </a:prstGeom>
        </p:spPr>
      </p:pic>
    </p:spTree>
    <p:extLst>
      <p:ext uri="{BB962C8B-B14F-4D97-AF65-F5344CB8AC3E}">
        <p14:creationId xmlns:p14="http://schemas.microsoft.com/office/powerpoint/2010/main" val="38695296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7-C131-DA46-95F1-8C78E39EC710}"/>
              </a:ext>
            </a:extLst>
          </p:cNvPr>
          <p:cNvSpPr>
            <a:spLocks noGrp="1"/>
          </p:cNvSpPr>
          <p:nvPr>
            <p:ph type="title"/>
          </p:nvPr>
        </p:nvSpPr>
        <p:spPr>
          <a:xfrm>
            <a:off x="381001" y="140132"/>
            <a:ext cx="7140575" cy="6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7190A16-AF23-D246-AA23-F2835DC8A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6E194-3B9C-B341-B2C6-A0442B1B5A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790E82-450F-5248-BBBE-6C429D5EC144}"/>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6A893495-3C66-DC42-8CAC-30D2AD210BDE}"/>
              </a:ext>
            </a:extLst>
          </p:cNvPr>
          <p:cNvSpPr>
            <a:spLocks noGrp="1"/>
          </p:cNvSpPr>
          <p:nvPr>
            <p:ph type="sldNum" sz="quarter" idx="12"/>
          </p:nvPr>
        </p:nvSpPr>
        <p:spPr/>
        <p:txBody>
          <a:bodyPr/>
          <a:lstStyle/>
          <a:p>
            <a:fld id="{A5BC2A5F-903D-4A5C-AC3E-9031D13319FA}" type="slidenum">
              <a:rPr lang="en-US" smtClean="0"/>
              <a:t>‹#›</a:t>
            </a:fld>
            <a:endParaRPr lang="en-US"/>
          </a:p>
        </p:txBody>
      </p:sp>
      <p:cxnSp>
        <p:nvCxnSpPr>
          <p:cNvPr id="7" name="Straight Connector 6">
            <a:extLst>
              <a:ext uri="{FF2B5EF4-FFF2-40B4-BE49-F238E27FC236}">
                <a16:creationId xmlns:a16="http://schemas.microsoft.com/office/drawing/2014/main" id="{86B71420-98D0-694B-BF18-AA5160C5424F}"/>
              </a:ext>
            </a:extLst>
          </p:cNvPr>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C22667DB-44DB-6D4D-8114-013F80367A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0500" y="46830"/>
            <a:ext cx="1515832" cy="757916"/>
          </a:xfrm>
          <a:prstGeom prst="rect">
            <a:avLst/>
          </a:prstGeom>
        </p:spPr>
      </p:pic>
    </p:spTree>
    <p:extLst>
      <p:ext uri="{BB962C8B-B14F-4D97-AF65-F5344CB8AC3E}">
        <p14:creationId xmlns:p14="http://schemas.microsoft.com/office/powerpoint/2010/main" val="27402306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Susmit Jha</a:t>
            </a:r>
          </a:p>
        </p:txBody>
      </p:sp>
      <p:sp>
        <p:nvSpPr>
          <p:cNvPr id="6" name="Slide Number Placeholder 5"/>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1394659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cxnSp>
        <p:nvCxnSpPr>
          <p:cNvPr id="6" name="Straight Connector 5"/>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itle 1"/>
          <p:cNvSpPr>
            <a:spLocks noGrp="1"/>
          </p:cNvSpPr>
          <p:nvPr>
            <p:ph type="ctrTitle"/>
          </p:nvPr>
        </p:nvSpPr>
        <p:spPr>
          <a:xfrm>
            <a:off x="1622426"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845583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Susmit Jha</a:t>
            </a:r>
          </a:p>
        </p:txBody>
      </p:sp>
      <p:sp>
        <p:nvSpPr>
          <p:cNvPr id="6" name="Slide Number Placeholder 5"/>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6526072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Susmit Jha</a:t>
            </a:r>
          </a:p>
        </p:txBody>
      </p:sp>
      <p:sp>
        <p:nvSpPr>
          <p:cNvPr id="6" name="Slide Number Placeholder 5"/>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9602909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Susmit Jha</a:t>
            </a:r>
          </a:p>
        </p:txBody>
      </p:sp>
      <p:sp>
        <p:nvSpPr>
          <p:cNvPr id="7" name="Slide Number Placeholder 6"/>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38915398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Susmit Jha</a:t>
            </a:r>
          </a:p>
        </p:txBody>
      </p:sp>
      <p:sp>
        <p:nvSpPr>
          <p:cNvPr id="9" name="Slide Number Placeholder 8"/>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35059160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Susmit Jha</a:t>
            </a:r>
          </a:p>
        </p:txBody>
      </p:sp>
      <p:sp>
        <p:nvSpPr>
          <p:cNvPr id="5" name="Slide Number Placeholder 4"/>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7052380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Susmit Jha</a:t>
            </a:r>
          </a:p>
        </p:txBody>
      </p:sp>
      <p:sp>
        <p:nvSpPr>
          <p:cNvPr id="4" name="Slide Number Placeholder 3"/>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5201768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Susmit Jha</a:t>
            </a:r>
          </a:p>
        </p:txBody>
      </p:sp>
      <p:sp>
        <p:nvSpPr>
          <p:cNvPr id="7" name="Slide Number Placeholder 6"/>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42064425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Susmit Jha</a:t>
            </a:r>
          </a:p>
        </p:txBody>
      </p:sp>
      <p:sp>
        <p:nvSpPr>
          <p:cNvPr id="7" name="Slide Number Placeholder 6"/>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922755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Susmit Jha</a:t>
            </a:r>
          </a:p>
        </p:txBody>
      </p:sp>
      <p:sp>
        <p:nvSpPr>
          <p:cNvPr id="6" name="Slide Number Placeholder 5"/>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85126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Susmit Jha</a:t>
            </a:r>
          </a:p>
        </p:txBody>
      </p:sp>
      <p:sp>
        <p:nvSpPr>
          <p:cNvPr id="6" name="Slide Number Placeholder 5"/>
          <p:cNvSpPr>
            <a:spLocks noGrp="1"/>
          </p:cNvSpPr>
          <p:nvPr>
            <p:ph type="sldNum" sz="quarter" idx="12"/>
          </p:nvPr>
        </p:nvSpPr>
        <p:spPr/>
        <p:txBody>
          <a:bodyPr/>
          <a:lstStyle/>
          <a:p>
            <a:fld id="{A802A990-E1F6-A74A-95C2-FBFF2AB39285}" type="slidenum">
              <a:rPr lang="en-US" smtClean="0"/>
              <a:t>‹#›</a:t>
            </a:fld>
            <a:endParaRPr lang="en-US"/>
          </a:p>
        </p:txBody>
      </p:sp>
    </p:spTree>
    <p:extLst>
      <p:ext uri="{BB962C8B-B14F-4D97-AF65-F5344CB8AC3E}">
        <p14:creationId xmlns:p14="http://schemas.microsoft.com/office/powerpoint/2010/main" val="212283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0" y="10668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57200" y="35814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92666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657225" y="4329372"/>
            <a:ext cx="77724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a:t>CLICK TO EDIT MASTER TITLE STYLE</a:t>
            </a:r>
          </a:p>
        </p:txBody>
      </p:sp>
      <p:cxnSp>
        <p:nvCxnSpPr>
          <p:cNvPr id="6" name="Straight Connector 5"/>
          <p:cNvCxnSpPr>
            <a:cxnSpLocks noChangeShapeType="1"/>
          </p:cNvCxnSpPr>
          <p:nvPr userDrawn="1"/>
        </p:nvCxnSpPr>
        <p:spPr bwMode="auto">
          <a:xfrm>
            <a:off x="381000" y="434181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669472" y="2954111"/>
            <a:ext cx="7772400" cy="1379538"/>
          </a:xfr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3507436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3" y="1066800"/>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645482" y="1066800"/>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4645478" y="3521528"/>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454482" y="3529693"/>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2" name="Picture 1">
            <a:extLst>
              <a:ext uri="{FF2B5EF4-FFF2-40B4-BE49-F238E27FC236}">
                <a16:creationId xmlns:a16="http://schemas.microsoft.com/office/drawing/2014/main" id="{AA490FBD-5EDE-3B45-AEFC-A98138ED3D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0500" y="46830"/>
            <a:ext cx="1515832" cy="757916"/>
          </a:xfrm>
          <a:prstGeom prst="rect">
            <a:avLst/>
          </a:prstGeom>
        </p:spPr>
      </p:pic>
    </p:spTree>
    <p:extLst>
      <p:ext uri="{BB962C8B-B14F-4D97-AF65-F5344CB8AC3E}">
        <p14:creationId xmlns:p14="http://schemas.microsoft.com/office/powerpoint/2010/main" val="2530729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648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3869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4572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32766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0960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2568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tif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image" Target="../media/image4.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381000"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333500" y="6550026"/>
            <a:ext cx="6477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a:t>Susmit Jha</a:t>
            </a:r>
          </a:p>
        </p:txBody>
      </p:sp>
      <p:sp>
        <p:nvSpPr>
          <p:cNvPr id="12" name="Slide Number Placeholder 5"/>
          <p:cNvSpPr>
            <a:spLocks noGrp="1"/>
          </p:cNvSpPr>
          <p:nvPr>
            <p:ph type="sldNum" sz="quarter" idx="4"/>
          </p:nvPr>
        </p:nvSpPr>
        <p:spPr>
          <a:xfrm>
            <a:off x="8102430" y="6553200"/>
            <a:ext cx="762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a:p>
        </p:txBody>
      </p:sp>
      <p:sp>
        <p:nvSpPr>
          <p:cNvPr id="13" name="Title Placeholder 9"/>
          <p:cNvSpPr>
            <a:spLocks noGrp="1"/>
          </p:cNvSpPr>
          <p:nvPr>
            <p:ph type="title"/>
          </p:nvPr>
        </p:nvSpPr>
        <p:spPr bwMode="auto">
          <a:xfrm>
            <a:off x="1622425" y="152400"/>
            <a:ext cx="7140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pic>
        <p:nvPicPr>
          <p:cNvPr id="7" name="Picture 6">
            <a:extLst>
              <a:ext uri="{FF2B5EF4-FFF2-40B4-BE49-F238E27FC236}">
                <a16:creationId xmlns:a16="http://schemas.microsoft.com/office/drawing/2014/main" id="{A18B6140-6A8C-5841-AF44-B66FBBBAE3B5}"/>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7810500" y="46830"/>
            <a:ext cx="1515832" cy="757916"/>
          </a:xfrm>
          <a:prstGeom prst="rect">
            <a:avLst/>
          </a:prstGeom>
        </p:spPr>
      </p:pic>
    </p:spTree>
    <p:extLst>
      <p:ext uri="{BB962C8B-B14F-4D97-AF65-F5344CB8AC3E}">
        <p14:creationId xmlns:p14="http://schemas.microsoft.com/office/powerpoint/2010/main" val="378340766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Lst>
  <p:hf hdr="0" dt="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381000"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333500" y="6550026"/>
            <a:ext cx="6477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a:t>Susmit Jha</a:t>
            </a:r>
          </a:p>
        </p:txBody>
      </p:sp>
      <p:sp>
        <p:nvSpPr>
          <p:cNvPr id="12" name="Slide Number Placeholder 5"/>
          <p:cNvSpPr>
            <a:spLocks noGrp="1"/>
          </p:cNvSpPr>
          <p:nvPr>
            <p:ph type="sldNum" sz="quarter" idx="4"/>
          </p:nvPr>
        </p:nvSpPr>
        <p:spPr>
          <a:xfrm>
            <a:off x="8102430" y="6553200"/>
            <a:ext cx="762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a:p>
        </p:txBody>
      </p:sp>
      <p:sp>
        <p:nvSpPr>
          <p:cNvPr id="13" name="Title Placeholder 9"/>
          <p:cNvSpPr>
            <a:spLocks noGrp="1"/>
          </p:cNvSpPr>
          <p:nvPr>
            <p:ph type="title"/>
          </p:nvPr>
        </p:nvSpPr>
        <p:spPr bwMode="auto">
          <a:xfrm>
            <a:off x="1622425" y="152400"/>
            <a:ext cx="7140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pic>
        <p:nvPicPr>
          <p:cNvPr id="7" name="Picture 6">
            <a:extLst>
              <a:ext uri="{FF2B5EF4-FFF2-40B4-BE49-F238E27FC236}">
                <a16:creationId xmlns:a16="http://schemas.microsoft.com/office/drawing/2014/main" id="{A18B6140-6A8C-5841-AF44-B66FBBBAE3B5}"/>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7810500" y="46830"/>
            <a:ext cx="1515832" cy="757916"/>
          </a:xfrm>
          <a:prstGeom prst="rect">
            <a:avLst/>
          </a:prstGeom>
        </p:spPr>
      </p:pic>
    </p:spTree>
    <p:extLst>
      <p:ext uri="{BB962C8B-B14F-4D97-AF65-F5344CB8AC3E}">
        <p14:creationId xmlns:p14="http://schemas.microsoft.com/office/powerpoint/2010/main" val="280604533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hf hdr="0" ftr="0" dt="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Susmit Jha</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2A990-E1F6-A74A-95C2-FBFF2AB39285}" type="slidenum">
              <a:rPr lang="en-US" smtClean="0"/>
              <a:t>‹#›</a:t>
            </a:fld>
            <a:endParaRPr lang="en-US"/>
          </a:p>
        </p:txBody>
      </p:sp>
    </p:spTree>
    <p:extLst>
      <p:ext uri="{BB962C8B-B14F-4D97-AF65-F5344CB8AC3E}">
        <p14:creationId xmlns:p14="http://schemas.microsoft.com/office/powerpoint/2010/main" val="104304702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30.png"/><Relationship Id="rId7" Type="http://schemas.openxmlformats.org/officeDocument/2006/relationships/image" Target="../media/image46.png"/><Relationship Id="rId2" Type="http://schemas.openxmlformats.org/officeDocument/2006/relationships/image" Target="../media/image42.jpeg"/><Relationship Id="rId1" Type="http://schemas.openxmlformats.org/officeDocument/2006/relationships/slideLayout" Target="../slideLayouts/slideLayout40.xml"/><Relationship Id="rId6" Type="http://schemas.openxmlformats.org/officeDocument/2006/relationships/image" Target="../media/image45.tiff"/><Relationship Id="rId11" Type="http://schemas.openxmlformats.org/officeDocument/2006/relationships/image" Target="../media/image50.emf"/><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30.png"/><Relationship Id="rId7" Type="http://schemas.openxmlformats.org/officeDocument/2006/relationships/image" Target="../media/image46.png"/><Relationship Id="rId2" Type="http://schemas.openxmlformats.org/officeDocument/2006/relationships/image" Target="../media/image42.jpeg"/><Relationship Id="rId1" Type="http://schemas.openxmlformats.org/officeDocument/2006/relationships/slideLayout" Target="../slideLayouts/slideLayout40.xml"/><Relationship Id="rId6" Type="http://schemas.openxmlformats.org/officeDocument/2006/relationships/image" Target="../media/image45.tiff"/><Relationship Id="rId11" Type="http://schemas.openxmlformats.org/officeDocument/2006/relationships/image" Target="../media/image50.emf"/><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30.png"/><Relationship Id="rId7" Type="http://schemas.openxmlformats.org/officeDocument/2006/relationships/image" Target="../media/image46.png"/><Relationship Id="rId2" Type="http://schemas.openxmlformats.org/officeDocument/2006/relationships/image" Target="../media/image42.jpeg"/><Relationship Id="rId1" Type="http://schemas.openxmlformats.org/officeDocument/2006/relationships/slideLayout" Target="../slideLayouts/slideLayout40.xml"/><Relationship Id="rId6" Type="http://schemas.openxmlformats.org/officeDocument/2006/relationships/image" Target="../media/image45.tiff"/><Relationship Id="rId11" Type="http://schemas.openxmlformats.org/officeDocument/2006/relationships/image" Target="../media/image50.emf"/><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7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slideLayout" Target="../slideLayouts/slideLayout40.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7.png"/><Relationship Id="rId1" Type="http://schemas.openxmlformats.org/officeDocument/2006/relationships/slideLayout" Target="../slideLayouts/slideLayout40.xml"/><Relationship Id="rId5" Type="http://schemas.openxmlformats.org/officeDocument/2006/relationships/image" Target="../media/image56.emf"/><Relationship Id="rId4" Type="http://schemas.openxmlformats.org/officeDocument/2006/relationships/image" Target="../media/image55.emf"/></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0.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emf"/><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68.tiff"/><Relationship Id="rId3" Type="http://schemas.microsoft.com/office/2007/relationships/media" Target="../media/media3.mp4"/><Relationship Id="rId7" Type="http://schemas.openxmlformats.org/officeDocument/2006/relationships/image" Target="../media/image6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6.png"/><Relationship Id="rId5" Type="http://schemas.openxmlformats.org/officeDocument/2006/relationships/slideLayout" Target="../slideLayouts/slideLayout40.xml"/><Relationship Id="rId4" Type="http://schemas.openxmlformats.org/officeDocument/2006/relationships/video" Target="../media/media3.mp4"/></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8.xml"/><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7.png"/><Relationship Id="rId1" Type="http://schemas.openxmlformats.org/officeDocument/2006/relationships/slideLayout" Target="../slideLayouts/slideLayout71.xml"/><Relationship Id="rId5" Type="http://schemas.openxmlformats.org/officeDocument/2006/relationships/image" Target="../media/image18.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7.png"/><Relationship Id="rId1" Type="http://schemas.openxmlformats.org/officeDocument/2006/relationships/slideLayout" Target="../slideLayouts/slideLayout71.xml"/><Relationship Id="rId5" Type="http://schemas.openxmlformats.org/officeDocument/2006/relationships/image" Target="../media/image18.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1.tiff"/><Relationship Id="rId2" Type="http://schemas.openxmlformats.org/officeDocument/2006/relationships/diagramData" Target="../diagrams/data2.xml"/><Relationship Id="rId1" Type="http://schemas.openxmlformats.org/officeDocument/2006/relationships/slideLayout" Target="../slideLayouts/slideLayout7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tiff"/><Relationship Id="rId2" Type="http://schemas.openxmlformats.org/officeDocument/2006/relationships/diagramData" Target="../diagrams/data1.xml"/><Relationship Id="rId1" Type="http://schemas.openxmlformats.org/officeDocument/2006/relationships/slideLayout" Target="../slideLayouts/slideLayout7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1.xml"/><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908A81-66C6-984C-B941-60F0F077902A}"/>
              </a:ext>
            </a:extLst>
          </p:cNvPr>
          <p:cNvSpPr>
            <a:spLocks noGrp="1"/>
          </p:cNvSpPr>
          <p:nvPr>
            <p:ph type="sldNum" sz="quarter" idx="11"/>
          </p:nvPr>
        </p:nvSpPr>
        <p:spPr/>
        <p:txBody>
          <a:bodyPr/>
          <a:lstStyle/>
          <a:p>
            <a:pPr>
              <a:defRPr/>
            </a:pPr>
            <a:fld id="{231CC523-8BC6-4921-807A-66BD262F34AB}" type="slidenum">
              <a:rPr lang="en-US" smtClean="0"/>
              <a:pPr>
                <a:defRPr/>
              </a:pPr>
              <a:t>1</a:t>
            </a:fld>
            <a:endParaRPr lang="en-US" dirty="0"/>
          </a:p>
        </p:txBody>
      </p:sp>
      <p:sp>
        <p:nvSpPr>
          <p:cNvPr id="4" name="Title 3">
            <a:extLst>
              <a:ext uri="{FF2B5EF4-FFF2-40B4-BE49-F238E27FC236}">
                <a16:creationId xmlns:a16="http://schemas.microsoft.com/office/drawing/2014/main" id="{25ACCAA5-31F4-DC4C-BC4E-446DD27A552F}"/>
              </a:ext>
            </a:extLst>
          </p:cNvPr>
          <p:cNvSpPr>
            <a:spLocks noGrp="1"/>
          </p:cNvSpPr>
          <p:nvPr>
            <p:ph type="ctrTitle"/>
          </p:nvPr>
        </p:nvSpPr>
        <p:spPr>
          <a:xfrm>
            <a:off x="206357" y="2244543"/>
            <a:ext cx="8937643" cy="1461828"/>
          </a:xfrm>
        </p:spPr>
        <p:txBody>
          <a:bodyPr>
            <a:normAutofit/>
          </a:bodyPr>
          <a:lstStyle/>
          <a:p>
            <a:r>
              <a:rPr lang="en-US" sz="4800" dirty="0">
                <a:latin typeface="Calibri" panose="020F0502020204030204" pitchFamily="34" charset="0"/>
                <a:cs typeface="Calibri" panose="020F0502020204030204" pitchFamily="34" charset="0"/>
              </a:rPr>
              <a:t>On </a:t>
            </a:r>
            <a:r>
              <a:rPr lang="en-US" sz="4800" dirty="0" err="1">
                <a:latin typeface="Calibri" panose="020F0502020204030204" pitchFamily="34" charset="0"/>
                <a:cs typeface="Calibri" panose="020F0502020204030204" pitchFamily="34" charset="0"/>
              </a:rPr>
              <a:t>TrinityAI</a:t>
            </a:r>
            <a:r>
              <a:rPr lang="en-US" sz="4800" dirty="0">
                <a:latin typeface="Calibri" panose="020F0502020204030204" pitchFamily="34" charset="0"/>
                <a:cs typeface="Calibri" panose="020F0502020204030204" pitchFamily="34" charset="0"/>
              </a:rPr>
              <a:t>: Trustworthy, Resilient and Interpretable AI</a:t>
            </a:r>
            <a:endParaRPr lang="en-US" sz="4800" dirty="0"/>
          </a:p>
        </p:txBody>
      </p:sp>
      <p:sp>
        <p:nvSpPr>
          <p:cNvPr id="8" name="Rectangle 7">
            <a:extLst>
              <a:ext uri="{FF2B5EF4-FFF2-40B4-BE49-F238E27FC236}">
                <a16:creationId xmlns:a16="http://schemas.microsoft.com/office/drawing/2014/main" id="{0C8BD40F-1FC5-8142-AFDC-4FA2296B4D28}"/>
              </a:ext>
            </a:extLst>
          </p:cNvPr>
          <p:cNvSpPr/>
          <p:nvPr/>
        </p:nvSpPr>
        <p:spPr>
          <a:xfrm>
            <a:off x="358490" y="4406470"/>
            <a:ext cx="7516801" cy="1877437"/>
          </a:xfrm>
          <a:prstGeom prst="rect">
            <a:avLst/>
          </a:prstGeom>
        </p:spPr>
        <p:txBody>
          <a:bodyPr wrap="none">
            <a:spAutoFit/>
          </a:bodyPr>
          <a:lstStyle/>
          <a:p>
            <a:r>
              <a:rPr lang="en-US" sz="2800" dirty="0">
                <a:latin typeface="Calibri" panose="020F0502020204030204" pitchFamily="34" charset="0"/>
                <a:cs typeface="Calibri" panose="020F0502020204030204" pitchFamily="34" charset="0"/>
              </a:rPr>
              <a:t>Susmit Jha  (SRI)</a:t>
            </a:r>
          </a:p>
          <a:p>
            <a:endParaRPr lang="en-US" sz="16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Principal Scientist </a:t>
            </a:r>
          </a:p>
          <a:p>
            <a:r>
              <a:rPr lang="en-US" sz="2400" dirty="0">
                <a:latin typeface="Calibri" panose="020F0502020204030204" pitchFamily="34" charset="0"/>
                <a:cs typeface="Calibri" panose="020F0502020204030204" pitchFamily="34" charset="0"/>
              </a:rPr>
              <a:t>Neuro-Symbolic Computing and Intelligence (</a:t>
            </a:r>
            <a:r>
              <a:rPr lang="en-US" sz="2400" dirty="0" err="1">
                <a:latin typeface="Calibri" panose="020F0502020204030204" pitchFamily="34" charset="0"/>
                <a:cs typeface="Calibri" panose="020F0502020204030204" pitchFamily="34" charset="0"/>
              </a:rPr>
              <a:t>NuSCI</a:t>
            </a:r>
            <a:r>
              <a:rPr lang="en-US" sz="2400" dirty="0">
                <a:latin typeface="Calibri" panose="020F0502020204030204" pitchFamily="34" charset="0"/>
                <a:cs typeface="Calibri" panose="020F0502020204030204" pitchFamily="34" charset="0"/>
              </a:rPr>
              <a:t>) Group</a:t>
            </a:r>
          </a:p>
          <a:p>
            <a:r>
              <a:rPr lang="en-US" sz="2400" dirty="0">
                <a:latin typeface="Calibri" panose="020F0502020204030204" pitchFamily="34" charset="0"/>
                <a:cs typeface="Calibri" panose="020F0502020204030204" pitchFamily="34" charset="0"/>
              </a:rPr>
              <a:t>Computer Science Lab, SRI </a:t>
            </a:r>
          </a:p>
        </p:txBody>
      </p:sp>
    </p:spTree>
    <p:extLst>
      <p:ext uri="{BB962C8B-B14F-4D97-AF65-F5344CB8AC3E}">
        <p14:creationId xmlns:p14="http://schemas.microsoft.com/office/powerpoint/2010/main" val="111116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10</a:t>
            </a:fld>
            <a:endParaRPr lang="en-US"/>
          </a:p>
        </p:txBody>
      </p:sp>
      <p:sp>
        <p:nvSpPr>
          <p:cNvPr id="13" name="Title 1">
            <a:extLst>
              <a:ext uri="{FF2B5EF4-FFF2-40B4-BE49-F238E27FC236}">
                <a16:creationId xmlns:a16="http://schemas.microsoft.com/office/drawing/2014/main" id="{91881C55-DD58-0B47-B4C7-9064311A1CDF}"/>
              </a:ext>
            </a:extLst>
          </p:cNvPr>
          <p:cNvSpPr txBox="1">
            <a:spLocks/>
          </p:cNvSpPr>
          <p:nvPr/>
        </p:nvSpPr>
        <p:spPr bwMode="auto">
          <a:xfrm>
            <a:off x="328407" y="61621"/>
            <a:ext cx="743695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dirty="0">
                <a:solidFill>
                  <a:prstClr val="black"/>
                </a:solidFill>
              </a:rPr>
              <a:t>Prediction Using Context: Probabilistic Modeling Using Normalizing Flows. </a:t>
            </a:r>
            <a:endParaRPr lang="en-US" dirty="0">
              <a:solidFill>
                <a:srgbClr val="2221FF"/>
              </a:solidFill>
            </a:endParaRPr>
          </a:p>
        </p:txBody>
      </p:sp>
      <p:sp>
        <p:nvSpPr>
          <p:cNvPr id="14" name="Rectangle 13">
            <a:extLst>
              <a:ext uri="{FF2B5EF4-FFF2-40B4-BE49-F238E27FC236}">
                <a16:creationId xmlns:a16="http://schemas.microsoft.com/office/drawing/2014/main" id="{8885B871-11AA-BA45-B483-F4D9190191EF}"/>
              </a:ext>
            </a:extLst>
          </p:cNvPr>
          <p:cNvSpPr/>
          <p:nvPr/>
        </p:nvSpPr>
        <p:spPr>
          <a:xfrm>
            <a:off x="328407" y="1219911"/>
            <a:ext cx="2962855" cy="1200329"/>
          </a:xfrm>
          <a:prstGeom prst="rect">
            <a:avLst/>
          </a:prstGeom>
        </p:spPr>
        <p:txBody>
          <a:bodyPr wrap="square">
            <a:spAutoFit/>
          </a:bodyPr>
          <a:lstStyle/>
          <a:p>
            <a:r>
              <a:rPr lang="en-US" dirty="0">
                <a:solidFill>
                  <a:prstClr val="black"/>
                </a:solidFill>
                <a:latin typeface="Tahoma" pitchFamily="34" charset="0"/>
                <a:ea typeface="Tahoma" pitchFamily="34" charset="0"/>
                <a:cs typeface="Tahoma" pitchFamily="34" charset="0"/>
              </a:rPr>
              <a:t>Context Modeling Using </a:t>
            </a:r>
          </a:p>
          <a:p>
            <a:r>
              <a:rPr lang="en-US" dirty="0">
                <a:solidFill>
                  <a:prstClr val="black"/>
                </a:solidFill>
                <a:latin typeface="Tahoma" pitchFamily="34" charset="0"/>
                <a:ea typeface="Tahoma" pitchFamily="34" charset="0"/>
                <a:cs typeface="Tahoma" pitchFamily="34" charset="0"/>
              </a:rPr>
              <a:t>Generative Models -</a:t>
            </a:r>
          </a:p>
          <a:p>
            <a:r>
              <a:rPr lang="en-US" dirty="0">
                <a:solidFill>
                  <a:prstClr val="black"/>
                </a:solidFill>
                <a:latin typeface="Tahoma" pitchFamily="34" charset="0"/>
                <a:ea typeface="Tahoma" pitchFamily="34" charset="0"/>
                <a:cs typeface="Tahoma" pitchFamily="34" charset="0"/>
              </a:rPr>
              <a:t>Probabilistic Modeling using Normalizing Flows</a:t>
            </a:r>
          </a:p>
        </p:txBody>
      </p:sp>
      <p:pic>
        <p:nvPicPr>
          <p:cNvPr id="15" name="Picture 14">
            <a:extLst>
              <a:ext uri="{FF2B5EF4-FFF2-40B4-BE49-F238E27FC236}">
                <a16:creationId xmlns:a16="http://schemas.microsoft.com/office/drawing/2014/main" id="{33542F2D-664F-214C-9B67-0C4DD00F24EA}"/>
              </a:ext>
            </a:extLst>
          </p:cNvPr>
          <p:cNvPicPr>
            <a:picLocks noChangeAspect="1"/>
          </p:cNvPicPr>
          <p:nvPr/>
        </p:nvPicPr>
        <p:blipFill>
          <a:blip r:embed="rId2"/>
          <a:stretch>
            <a:fillRect/>
          </a:stretch>
        </p:blipFill>
        <p:spPr>
          <a:xfrm>
            <a:off x="2841674" y="2922397"/>
            <a:ext cx="6094437" cy="3747825"/>
          </a:xfrm>
          <a:prstGeom prst="rect">
            <a:avLst/>
          </a:prstGeom>
        </p:spPr>
      </p:pic>
      <p:sp>
        <p:nvSpPr>
          <p:cNvPr id="7" name="Rectangle 6">
            <a:extLst>
              <a:ext uri="{FF2B5EF4-FFF2-40B4-BE49-F238E27FC236}">
                <a16:creationId xmlns:a16="http://schemas.microsoft.com/office/drawing/2014/main" id="{7451CE09-E5FC-FE4B-90BD-A2C09E21455C}"/>
              </a:ext>
            </a:extLst>
          </p:cNvPr>
          <p:cNvSpPr/>
          <p:nvPr/>
        </p:nvSpPr>
        <p:spPr>
          <a:xfrm>
            <a:off x="76054" y="3088992"/>
            <a:ext cx="2686050" cy="3416320"/>
          </a:xfrm>
          <a:prstGeom prst="rect">
            <a:avLst/>
          </a:prstGeom>
        </p:spPr>
        <p:txBody>
          <a:bodyPr wrap="square">
            <a:spAutoFit/>
          </a:bodyPr>
          <a:lstStyle/>
          <a:p>
            <a:r>
              <a:rPr lang="en-US" dirty="0">
                <a:solidFill>
                  <a:srgbClr val="2221FF"/>
                </a:solidFill>
              </a:rPr>
              <a:t>Detecting Adversarial Examples Using Data Manifolds. Jha et. al. </a:t>
            </a:r>
          </a:p>
          <a:p>
            <a:r>
              <a:rPr lang="en-US" dirty="0">
                <a:solidFill>
                  <a:srgbClr val="2221FF"/>
                </a:solidFill>
              </a:rPr>
              <a:t>MILCOM’18</a:t>
            </a:r>
          </a:p>
          <a:p>
            <a:endParaRPr lang="en-US" dirty="0">
              <a:solidFill>
                <a:srgbClr val="2221FF"/>
              </a:solidFill>
            </a:endParaRPr>
          </a:p>
          <a:p>
            <a:r>
              <a:rPr lang="en-US" dirty="0">
                <a:solidFill>
                  <a:srgbClr val="2221FF"/>
                </a:solidFill>
              </a:rPr>
              <a:t>On the Need for Topology-Aware Generative Models for Manifold-Based Defenses. </a:t>
            </a:r>
            <a:r>
              <a:rPr lang="en-US" dirty="0" err="1">
                <a:solidFill>
                  <a:srgbClr val="2221FF"/>
                </a:solidFill>
              </a:rPr>
              <a:t>Uyeong</a:t>
            </a:r>
            <a:r>
              <a:rPr lang="en-US" dirty="0">
                <a:solidFill>
                  <a:srgbClr val="2221FF"/>
                </a:solidFill>
              </a:rPr>
              <a:t> et al. ICLR’20</a:t>
            </a:r>
          </a:p>
          <a:p>
            <a:br>
              <a:rPr lang="en-US" dirty="0"/>
            </a:br>
            <a:endParaRPr lang="en-US" dirty="0"/>
          </a:p>
        </p:txBody>
      </p:sp>
      <p:pic>
        <p:nvPicPr>
          <p:cNvPr id="200" name="Picture 199">
            <a:extLst>
              <a:ext uri="{FF2B5EF4-FFF2-40B4-BE49-F238E27FC236}">
                <a16:creationId xmlns:a16="http://schemas.microsoft.com/office/drawing/2014/main" id="{DFC8BA10-8D58-8347-96FA-3D78BFF75AF4}"/>
              </a:ext>
            </a:extLst>
          </p:cNvPr>
          <p:cNvPicPr>
            <a:picLocks noChangeAspect="1"/>
          </p:cNvPicPr>
          <p:nvPr/>
        </p:nvPicPr>
        <p:blipFill>
          <a:blip r:embed="rId3"/>
          <a:stretch>
            <a:fillRect/>
          </a:stretch>
        </p:blipFill>
        <p:spPr>
          <a:xfrm>
            <a:off x="3981157" y="838255"/>
            <a:ext cx="4959350" cy="2084143"/>
          </a:xfrm>
          <a:prstGeom prst="rect">
            <a:avLst/>
          </a:prstGeom>
        </p:spPr>
      </p:pic>
      <p:sp>
        <p:nvSpPr>
          <p:cNvPr id="3" name="Footer Placeholder 2">
            <a:extLst>
              <a:ext uri="{FF2B5EF4-FFF2-40B4-BE49-F238E27FC236}">
                <a16:creationId xmlns:a16="http://schemas.microsoft.com/office/drawing/2014/main" id="{3BEB3317-CEB7-884C-B1F4-5CB9FB3D1D01}"/>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165761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11</a:t>
            </a:fld>
            <a:endParaRPr lang="en-US"/>
          </a:p>
        </p:txBody>
      </p:sp>
      <p:pic>
        <p:nvPicPr>
          <p:cNvPr id="5" name="Picture 4">
            <a:extLst>
              <a:ext uri="{FF2B5EF4-FFF2-40B4-BE49-F238E27FC236}">
                <a16:creationId xmlns:a16="http://schemas.microsoft.com/office/drawing/2014/main" id="{3CBE700B-A831-AA49-AC74-D00FA9AF7D2C}"/>
              </a:ext>
            </a:extLst>
          </p:cNvPr>
          <p:cNvPicPr>
            <a:picLocks noChangeAspect="1"/>
          </p:cNvPicPr>
          <p:nvPr/>
        </p:nvPicPr>
        <p:blipFill>
          <a:blip r:embed="rId2"/>
          <a:stretch>
            <a:fillRect/>
          </a:stretch>
        </p:blipFill>
        <p:spPr>
          <a:xfrm>
            <a:off x="4494501" y="3166874"/>
            <a:ext cx="587814" cy="419867"/>
          </a:xfrm>
          <a:prstGeom prst="rect">
            <a:avLst/>
          </a:prstGeom>
        </p:spPr>
      </p:pic>
      <p:sp>
        <p:nvSpPr>
          <p:cNvPr id="3" name="Footer Placeholder 2">
            <a:extLst>
              <a:ext uri="{FF2B5EF4-FFF2-40B4-BE49-F238E27FC236}">
                <a16:creationId xmlns:a16="http://schemas.microsoft.com/office/drawing/2014/main" id="{D4F49159-8598-BB40-9A36-729D09EC9307}"/>
              </a:ext>
            </a:extLst>
          </p:cNvPr>
          <p:cNvSpPr>
            <a:spLocks noGrp="1"/>
          </p:cNvSpPr>
          <p:nvPr>
            <p:ph type="ftr" sz="quarter" idx="10"/>
          </p:nvPr>
        </p:nvSpPr>
        <p:spPr/>
        <p:txBody>
          <a:bodyPr/>
          <a:lstStyle/>
          <a:p>
            <a:pPr>
              <a:defRPr/>
            </a:pPr>
            <a:r>
              <a:rPr lang="en-US"/>
              <a:t>Susmit Jha</a:t>
            </a:r>
          </a:p>
        </p:txBody>
      </p:sp>
      <p:sp>
        <p:nvSpPr>
          <p:cNvPr id="4" name="TextBox 3">
            <a:extLst>
              <a:ext uri="{FF2B5EF4-FFF2-40B4-BE49-F238E27FC236}">
                <a16:creationId xmlns:a16="http://schemas.microsoft.com/office/drawing/2014/main" id="{8BD85783-1E9D-B249-B07B-DC11644037F6}"/>
              </a:ext>
            </a:extLst>
          </p:cNvPr>
          <p:cNvSpPr txBox="1"/>
          <p:nvPr/>
        </p:nvSpPr>
        <p:spPr>
          <a:xfrm>
            <a:off x="4038600" y="4343400"/>
            <a:ext cx="1489510" cy="369332"/>
          </a:xfrm>
          <a:prstGeom prst="rect">
            <a:avLst/>
          </a:prstGeom>
          <a:noFill/>
        </p:spPr>
        <p:txBody>
          <a:bodyPr wrap="none" rtlCol="0">
            <a:spAutoFit/>
          </a:bodyPr>
          <a:lstStyle/>
          <a:p>
            <a:r>
              <a:rPr lang="en-US" dirty="0"/>
              <a:t>What is this?</a:t>
            </a:r>
          </a:p>
        </p:txBody>
      </p:sp>
      <p:sp>
        <p:nvSpPr>
          <p:cNvPr id="7" name="Title 1">
            <a:extLst>
              <a:ext uri="{FF2B5EF4-FFF2-40B4-BE49-F238E27FC236}">
                <a16:creationId xmlns:a16="http://schemas.microsoft.com/office/drawing/2014/main" id="{9F3001DD-C8AF-BB44-8B14-657B75BDD99F}"/>
              </a:ext>
            </a:extLst>
          </p:cNvPr>
          <p:cNvSpPr txBox="1">
            <a:spLocks/>
          </p:cNvSpPr>
          <p:nvPr/>
        </p:nvSpPr>
        <p:spPr bwMode="auto">
          <a:xfrm>
            <a:off x="284976" y="136524"/>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Prediction Using Wider Context</a:t>
            </a:r>
          </a:p>
        </p:txBody>
      </p:sp>
    </p:spTree>
    <p:extLst>
      <p:ext uri="{BB962C8B-B14F-4D97-AF65-F5344CB8AC3E}">
        <p14:creationId xmlns:p14="http://schemas.microsoft.com/office/powerpoint/2010/main" val="301209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12</a:t>
            </a:fld>
            <a:endParaRPr lang="en-US"/>
          </a:p>
        </p:txBody>
      </p:sp>
      <p:grpSp>
        <p:nvGrpSpPr>
          <p:cNvPr id="6" name="Group 5"/>
          <p:cNvGrpSpPr/>
          <p:nvPr/>
        </p:nvGrpSpPr>
        <p:grpSpPr>
          <a:xfrm>
            <a:off x="867728" y="1443276"/>
            <a:ext cx="7849552" cy="4591764"/>
            <a:chOff x="1779270" y="1523047"/>
            <a:chExt cx="9105900" cy="5122069"/>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79270" y="1523047"/>
              <a:ext cx="9105900" cy="5122069"/>
            </a:xfrm>
            <a:prstGeom prst="rect">
              <a:avLst/>
            </a:prstGeom>
          </p:spPr>
        </p:pic>
        <p:sp>
          <p:nvSpPr>
            <p:cNvPr id="9" name="Rectangle 8"/>
            <p:cNvSpPr/>
            <p:nvPr/>
          </p:nvSpPr>
          <p:spPr>
            <a:xfrm>
              <a:off x="6991350" y="4152900"/>
              <a:ext cx="247650" cy="14287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 name="Footer Placeholder 2">
            <a:extLst>
              <a:ext uri="{FF2B5EF4-FFF2-40B4-BE49-F238E27FC236}">
                <a16:creationId xmlns:a16="http://schemas.microsoft.com/office/drawing/2014/main" id="{192D260D-3218-C445-BE67-B26295D18335}"/>
              </a:ext>
            </a:extLst>
          </p:cNvPr>
          <p:cNvSpPr>
            <a:spLocks noGrp="1"/>
          </p:cNvSpPr>
          <p:nvPr>
            <p:ph type="ftr" sz="quarter" idx="10"/>
          </p:nvPr>
        </p:nvSpPr>
        <p:spPr/>
        <p:txBody>
          <a:bodyPr/>
          <a:lstStyle/>
          <a:p>
            <a:pPr>
              <a:defRPr/>
            </a:pPr>
            <a:r>
              <a:rPr lang="en-US"/>
              <a:t>Susmit Jha</a:t>
            </a:r>
          </a:p>
        </p:txBody>
      </p:sp>
      <p:sp>
        <p:nvSpPr>
          <p:cNvPr id="4" name="TextBox 3">
            <a:extLst>
              <a:ext uri="{FF2B5EF4-FFF2-40B4-BE49-F238E27FC236}">
                <a16:creationId xmlns:a16="http://schemas.microsoft.com/office/drawing/2014/main" id="{C51BB37D-394D-6545-A999-929018CB92BC}"/>
              </a:ext>
            </a:extLst>
          </p:cNvPr>
          <p:cNvSpPr txBox="1"/>
          <p:nvPr/>
        </p:nvSpPr>
        <p:spPr>
          <a:xfrm>
            <a:off x="2941320" y="929640"/>
            <a:ext cx="4000326" cy="369332"/>
          </a:xfrm>
          <a:prstGeom prst="rect">
            <a:avLst/>
          </a:prstGeom>
          <a:noFill/>
        </p:spPr>
        <p:txBody>
          <a:bodyPr wrap="none" rtlCol="0">
            <a:spAutoFit/>
          </a:bodyPr>
          <a:lstStyle/>
          <a:p>
            <a:r>
              <a:rPr lang="en-US" dirty="0"/>
              <a:t>Now one can tell – given the context!</a:t>
            </a:r>
          </a:p>
        </p:txBody>
      </p:sp>
      <p:sp>
        <p:nvSpPr>
          <p:cNvPr id="11" name="Title 1">
            <a:extLst>
              <a:ext uri="{FF2B5EF4-FFF2-40B4-BE49-F238E27FC236}">
                <a16:creationId xmlns:a16="http://schemas.microsoft.com/office/drawing/2014/main" id="{469029DA-9F0B-2F4C-AB5A-0E6C8E756071}"/>
              </a:ext>
            </a:extLst>
          </p:cNvPr>
          <p:cNvSpPr txBox="1">
            <a:spLocks/>
          </p:cNvSpPr>
          <p:nvPr/>
        </p:nvSpPr>
        <p:spPr bwMode="auto">
          <a:xfrm>
            <a:off x="284976" y="136524"/>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Prediction Using Wider Context</a:t>
            </a:r>
          </a:p>
        </p:txBody>
      </p:sp>
    </p:spTree>
    <p:extLst>
      <p:ext uri="{BB962C8B-B14F-4D97-AF65-F5344CB8AC3E}">
        <p14:creationId xmlns:p14="http://schemas.microsoft.com/office/powerpoint/2010/main" val="3176821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13</a:t>
            </a:fld>
            <a:endParaRPr lang="en-US"/>
          </a:p>
        </p:txBody>
      </p:sp>
      <p:pic>
        <p:nvPicPr>
          <p:cNvPr id="6" name="Picture 5"/>
          <p:cNvPicPr>
            <a:picLocks noChangeAspect="1"/>
          </p:cNvPicPr>
          <p:nvPr/>
        </p:nvPicPr>
        <p:blipFill>
          <a:blip r:embed="rId2"/>
          <a:stretch>
            <a:fillRect/>
          </a:stretch>
        </p:blipFill>
        <p:spPr>
          <a:xfrm>
            <a:off x="4082396" y="2706932"/>
            <a:ext cx="480101" cy="1737511"/>
          </a:xfrm>
          <a:prstGeom prst="rect">
            <a:avLst/>
          </a:prstGeom>
        </p:spPr>
      </p:pic>
      <p:sp>
        <p:nvSpPr>
          <p:cNvPr id="8" name="Rectangle 7"/>
          <p:cNvSpPr/>
          <p:nvPr/>
        </p:nvSpPr>
        <p:spPr>
          <a:xfrm>
            <a:off x="3600450" y="3768307"/>
            <a:ext cx="1443990" cy="8687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ooter Placeholder 2">
            <a:extLst>
              <a:ext uri="{FF2B5EF4-FFF2-40B4-BE49-F238E27FC236}">
                <a16:creationId xmlns:a16="http://schemas.microsoft.com/office/drawing/2014/main" id="{DA39B439-0C34-8F46-A3A4-4AEE7953C200}"/>
              </a:ext>
            </a:extLst>
          </p:cNvPr>
          <p:cNvSpPr>
            <a:spLocks noGrp="1"/>
          </p:cNvSpPr>
          <p:nvPr>
            <p:ph type="ftr" sz="quarter" idx="10"/>
          </p:nvPr>
        </p:nvSpPr>
        <p:spPr/>
        <p:txBody>
          <a:bodyPr/>
          <a:lstStyle/>
          <a:p>
            <a:pPr>
              <a:defRPr/>
            </a:pPr>
            <a:r>
              <a:rPr lang="en-US"/>
              <a:t>Susmit Jha</a:t>
            </a:r>
          </a:p>
        </p:txBody>
      </p:sp>
      <p:sp>
        <p:nvSpPr>
          <p:cNvPr id="4" name="TextBox 3">
            <a:extLst>
              <a:ext uri="{FF2B5EF4-FFF2-40B4-BE49-F238E27FC236}">
                <a16:creationId xmlns:a16="http://schemas.microsoft.com/office/drawing/2014/main" id="{A2BD7708-6831-CF41-BD83-3DF2C4F30CFD}"/>
              </a:ext>
            </a:extLst>
          </p:cNvPr>
          <p:cNvSpPr txBox="1"/>
          <p:nvPr/>
        </p:nvSpPr>
        <p:spPr>
          <a:xfrm>
            <a:off x="3459480" y="5440680"/>
            <a:ext cx="1489510" cy="369332"/>
          </a:xfrm>
          <a:prstGeom prst="rect">
            <a:avLst/>
          </a:prstGeom>
          <a:noFill/>
        </p:spPr>
        <p:txBody>
          <a:bodyPr wrap="none" rtlCol="0">
            <a:spAutoFit/>
          </a:bodyPr>
          <a:lstStyle/>
          <a:p>
            <a:r>
              <a:rPr lang="en-US" dirty="0"/>
              <a:t>What is this?</a:t>
            </a:r>
          </a:p>
        </p:txBody>
      </p:sp>
      <p:sp>
        <p:nvSpPr>
          <p:cNvPr id="10" name="Title 1">
            <a:extLst>
              <a:ext uri="{FF2B5EF4-FFF2-40B4-BE49-F238E27FC236}">
                <a16:creationId xmlns:a16="http://schemas.microsoft.com/office/drawing/2014/main" id="{14F7F1ED-A00A-AF48-9F50-3DEADBD990E8}"/>
              </a:ext>
            </a:extLst>
          </p:cNvPr>
          <p:cNvSpPr txBox="1">
            <a:spLocks/>
          </p:cNvSpPr>
          <p:nvPr/>
        </p:nvSpPr>
        <p:spPr bwMode="auto">
          <a:xfrm>
            <a:off x="284976" y="136524"/>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Prediction Using Wider Context</a:t>
            </a:r>
          </a:p>
        </p:txBody>
      </p:sp>
    </p:spTree>
    <p:extLst>
      <p:ext uri="{BB962C8B-B14F-4D97-AF65-F5344CB8AC3E}">
        <p14:creationId xmlns:p14="http://schemas.microsoft.com/office/powerpoint/2010/main" val="546373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14</a:t>
            </a:fld>
            <a:endParaRPr lang="en-US"/>
          </a:p>
        </p:txBody>
      </p:sp>
      <p:grpSp>
        <p:nvGrpSpPr>
          <p:cNvPr id="9" name="Group 8"/>
          <p:cNvGrpSpPr/>
          <p:nvPr/>
        </p:nvGrpSpPr>
        <p:grpSpPr>
          <a:xfrm>
            <a:off x="672097" y="1466850"/>
            <a:ext cx="8075665" cy="4735830"/>
            <a:chOff x="1517226" y="1402080"/>
            <a:chExt cx="9157548" cy="5151120"/>
          </a:xfrm>
        </p:grpSpPr>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17226" y="1402080"/>
              <a:ext cx="9157547" cy="5151120"/>
            </a:xfrm>
            <a:prstGeom prst="rect">
              <a:avLst/>
            </a:prstGeom>
          </p:spPr>
        </p:pic>
        <p:sp>
          <p:nvSpPr>
            <p:cNvPr id="11" name="Rectangle 10"/>
            <p:cNvSpPr/>
            <p:nvPr/>
          </p:nvSpPr>
          <p:spPr>
            <a:xfrm>
              <a:off x="10048313" y="4443296"/>
              <a:ext cx="626461" cy="5595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10187136" y="3771900"/>
              <a:ext cx="484568" cy="124109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 name="Title 1">
            <a:extLst>
              <a:ext uri="{FF2B5EF4-FFF2-40B4-BE49-F238E27FC236}">
                <a16:creationId xmlns:a16="http://schemas.microsoft.com/office/drawing/2014/main" id="{91881C55-DD58-0B47-B4C7-9064311A1CDF}"/>
              </a:ext>
            </a:extLst>
          </p:cNvPr>
          <p:cNvSpPr txBox="1">
            <a:spLocks/>
          </p:cNvSpPr>
          <p:nvPr/>
        </p:nvSpPr>
        <p:spPr bwMode="auto">
          <a:xfrm>
            <a:off x="284976" y="136524"/>
            <a:ext cx="99003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sz="2800" dirty="0">
                <a:solidFill>
                  <a:prstClr val="black"/>
                </a:solidFill>
              </a:rPr>
              <a:t>Prediction Using Wider Context</a:t>
            </a:r>
          </a:p>
        </p:txBody>
      </p:sp>
      <p:sp>
        <p:nvSpPr>
          <p:cNvPr id="3" name="Footer Placeholder 2">
            <a:extLst>
              <a:ext uri="{FF2B5EF4-FFF2-40B4-BE49-F238E27FC236}">
                <a16:creationId xmlns:a16="http://schemas.microsoft.com/office/drawing/2014/main" id="{86E8ADF6-679F-9E42-AA49-C037C387CA87}"/>
              </a:ext>
            </a:extLst>
          </p:cNvPr>
          <p:cNvSpPr>
            <a:spLocks noGrp="1"/>
          </p:cNvSpPr>
          <p:nvPr>
            <p:ph type="ftr" sz="quarter" idx="10"/>
          </p:nvPr>
        </p:nvSpPr>
        <p:spPr/>
        <p:txBody>
          <a:bodyPr/>
          <a:lstStyle/>
          <a:p>
            <a:pPr>
              <a:defRPr/>
            </a:pPr>
            <a:r>
              <a:rPr lang="en-US"/>
              <a:t>Susmit Jha</a:t>
            </a:r>
          </a:p>
        </p:txBody>
      </p:sp>
      <p:sp>
        <p:nvSpPr>
          <p:cNvPr id="4" name="TextBox 3">
            <a:extLst>
              <a:ext uri="{FF2B5EF4-FFF2-40B4-BE49-F238E27FC236}">
                <a16:creationId xmlns:a16="http://schemas.microsoft.com/office/drawing/2014/main" id="{5D2E10F9-55D2-8649-963B-5D51D3019CD8}"/>
              </a:ext>
            </a:extLst>
          </p:cNvPr>
          <p:cNvSpPr txBox="1"/>
          <p:nvPr/>
        </p:nvSpPr>
        <p:spPr>
          <a:xfrm>
            <a:off x="3337561" y="1036320"/>
            <a:ext cx="3795141" cy="369332"/>
          </a:xfrm>
          <a:prstGeom prst="rect">
            <a:avLst/>
          </a:prstGeom>
          <a:noFill/>
        </p:spPr>
        <p:txBody>
          <a:bodyPr wrap="none" rtlCol="0">
            <a:spAutoFit/>
          </a:bodyPr>
          <a:lstStyle/>
          <a:p>
            <a:r>
              <a:rPr lang="en-US" dirty="0"/>
              <a:t>Now one can tell given the context.</a:t>
            </a:r>
          </a:p>
        </p:txBody>
      </p:sp>
    </p:spTree>
    <p:extLst>
      <p:ext uri="{BB962C8B-B14F-4D97-AF65-F5344CB8AC3E}">
        <p14:creationId xmlns:p14="http://schemas.microsoft.com/office/powerpoint/2010/main" val="828324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15</a:t>
            </a:fld>
            <a:endParaRPr lang="en-US"/>
          </a:p>
        </p:txBody>
      </p:sp>
      <p:sp>
        <p:nvSpPr>
          <p:cNvPr id="13" name="Title 1">
            <a:extLst>
              <a:ext uri="{FF2B5EF4-FFF2-40B4-BE49-F238E27FC236}">
                <a16:creationId xmlns:a16="http://schemas.microsoft.com/office/drawing/2014/main" id="{91881C55-DD58-0B47-B4C7-9064311A1CDF}"/>
              </a:ext>
            </a:extLst>
          </p:cNvPr>
          <p:cNvSpPr txBox="1">
            <a:spLocks/>
          </p:cNvSpPr>
          <p:nvPr/>
        </p:nvSpPr>
        <p:spPr bwMode="auto">
          <a:xfrm>
            <a:off x="225082" y="95640"/>
            <a:ext cx="855443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dirty="0">
                <a:solidFill>
                  <a:prstClr val="black"/>
                </a:solidFill>
              </a:rPr>
              <a:t>Prediction Using Wider Context: Low Data Regime</a:t>
            </a:r>
            <a:endParaRPr lang="en-US" dirty="0">
              <a:solidFill>
                <a:srgbClr val="2221FF"/>
              </a:solidFill>
            </a:endParaRPr>
          </a:p>
        </p:txBody>
      </p:sp>
      <p:sp>
        <p:nvSpPr>
          <p:cNvPr id="3" name="Rectangle 2">
            <a:extLst>
              <a:ext uri="{FF2B5EF4-FFF2-40B4-BE49-F238E27FC236}">
                <a16:creationId xmlns:a16="http://schemas.microsoft.com/office/drawing/2014/main" id="{B3DC38C6-9285-9143-AE03-F13ED93D4E13}"/>
              </a:ext>
            </a:extLst>
          </p:cNvPr>
          <p:cNvSpPr/>
          <p:nvPr/>
        </p:nvSpPr>
        <p:spPr>
          <a:xfrm>
            <a:off x="93275" y="930696"/>
            <a:ext cx="2935675" cy="707886"/>
          </a:xfrm>
          <a:prstGeom prst="rect">
            <a:avLst/>
          </a:prstGeom>
        </p:spPr>
        <p:txBody>
          <a:bodyPr wrap="none">
            <a:spAutoFit/>
          </a:bodyPr>
          <a:lstStyle/>
          <a:p>
            <a:r>
              <a:rPr lang="en-US" sz="2000" dirty="0">
                <a:solidFill>
                  <a:prstClr val="black"/>
                </a:solidFill>
                <a:latin typeface="Tahoma" pitchFamily="34" charset="0"/>
                <a:ea typeface="Tahoma" pitchFamily="34" charset="0"/>
                <a:cs typeface="Tahoma" pitchFamily="34" charset="0"/>
              </a:rPr>
              <a:t>Context Modeling Using </a:t>
            </a:r>
          </a:p>
          <a:p>
            <a:r>
              <a:rPr lang="en-US" sz="2000" dirty="0">
                <a:solidFill>
                  <a:prstClr val="black"/>
                </a:solidFill>
                <a:latin typeface="Tahoma" pitchFamily="34" charset="0"/>
                <a:ea typeface="Tahoma" pitchFamily="34" charset="0"/>
                <a:cs typeface="Tahoma" pitchFamily="34" charset="0"/>
              </a:rPr>
              <a:t>Graph Neural Networks</a:t>
            </a:r>
            <a:endParaRPr lang="en-US" sz="1600" dirty="0"/>
          </a:p>
        </p:txBody>
      </p:sp>
      <p:sp>
        <p:nvSpPr>
          <p:cNvPr id="4" name="Rectangle 3">
            <a:extLst>
              <a:ext uri="{FF2B5EF4-FFF2-40B4-BE49-F238E27FC236}">
                <a16:creationId xmlns:a16="http://schemas.microsoft.com/office/drawing/2014/main" id="{2864BC3D-3612-D14E-8751-4D7F8AA0F1DC}"/>
              </a:ext>
            </a:extLst>
          </p:cNvPr>
          <p:cNvSpPr/>
          <p:nvPr/>
        </p:nvSpPr>
        <p:spPr>
          <a:xfrm>
            <a:off x="3446014" y="1002890"/>
            <a:ext cx="1247906" cy="646331"/>
          </a:xfrm>
          <a:prstGeom prst="rect">
            <a:avLst/>
          </a:prstGeom>
        </p:spPr>
        <p:txBody>
          <a:bodyPr wrap="none">
            <a:spAutoFit/>
          </a:bodyPr>
          <a:lstStyle/>
          <a:p>
            <a:r>
              <a:rPr lang="en-US" dirty="0" err="1"/>
              <a:t>NuScenes</a:t>
            </a:r>
            <a:r>
              <a:rPr lang="en-US" dirty="0"/>
              <a:t> </a:t>
            </a:r>
          </a:p>
          <a:p>
            <a:r>
              <a:rPr lang="en-US" dirty="0"/>
              <a:t>Dataset</a:t>
            </a:r>
          </a:p>
        </p:txBody>
      </p:sp>
      <p:sp>
        <p:nvSpPr>
          <p:cNvPr id="5" name="Rectangle 4">
            <a:extLst>
              <a:ext uri="{FF2B5EF4-FFF2-40B4-BE49-F238E27FC236}">
                <a16:creationId xmlns:a16="http://schemas.microsoft.com/office/drawing/2014/main" id="{6F517586-DE9B-924F-BB1B-A52BB0C017E7}"/>
              </a:ext>
            </a:extLst>
          </p:cNvPr>
          <p:cNvSpPr/>
          <p:nvPr/>
        </p:nvSpPr>
        <p:spPr>
          <a:xfrm>
            <a:off x="4824725" y="946575"/>
            <a:ext cx="4048081" cy="1200329"/>
          </a:xfrm>
          <a:prstGeom prst="rect">
            <a:avLst/>
          </a:prstGeom>
        </p:spPr>
        <p:txBody>
          <a:bodyPr wrap="square">
            <a:spAutoFit/>
          </a:bodyPr>
          <a:lstStyle/>
          <a:p>
            <a:pPr marL="342900" lvl="1"/>
            <a:r>
              <a:rPr lang="en-US" dirty="0">
                <a:latin typeface="Calibri" panose="020F0502020204030204" pitchFamily="34" charset="0"/>
                <a:cs typeface="Calibri" panose="020F0502020204030204" pitchFamily="34" charset="0"/>
              </a:rPr>
              <a:t>human (19.46%), </a:t>
            </a:r>
            <a:r>
              <a:rPr lang="en-US" b="1" dirty="0">
                <a:latin typeface="Calibri" panose="020F0502020204030204" pitchFamily="34" charset="0"/>
                <a:cs typeface="Calibri" panose="020F0502020204030204" pitchFamily="34" charset="0"/>
              </a:rPr>
              <a:t>bicycle (1.04%), motorcycle (1.11%)</a:t>
            </a:r>
            <a:r>
              <a:rPr lang="en-US" dirty="0">
                <a:latin typeface="Calibri" panose="020F0502020204030204" pitchFamily="34" charset="0"/>
                <a:cs typeface="Calibri" panose="020F0502020204030204" pitchFamily="34" charset="0"/>
              </a:rPr>
              <a:t>, car (43.62%), truck (12.70%), </a:t>
            </a:r>
            <a:r>
              <a:rPr lang="en-US" dirty="0" err="1">
                <a:latin typeface="Calibri" panose="020F0502020204030204" pitchFamily="34" charset="0"/>
                <a:cs typeface="Calibri" panose="020F0502020204030204" pitchFamily="34" charset="0"/>
              </a:rPr>
              <a:t>movable_object</a:t>
            </a:r>
            <a:r>
              <a:rPr lang="en-US" dirty="0">
                <a:latin typeface="Calibri" panose="020F0502020204030204" pitchFamily="34" charset="0"/>
                <a:cs typeface="Calibri" panose="020F0502020204030204" pitchFamily="34" charset="0"/>
              </a:rPr>
              <a:t> (22.05%)</a:t>
            </a:r>
          </a:p>
        </p:txBody>
      </p:sp>
      <p:pic>
        <p:nvPicPr>
          <p:cNvPr id="6" name="Picture 5">
            <a:extLst>
              <a:ext uri="{FF2B5EF4-FFF2-40B4-BE49-F238E27FC236}">
                <a16:creationId xmlns:a16="http://schemas.microsoft.com/office/drawing/2014/main" id="{DF08FBCC-5397-B345-B189-63A6EF0ACE41}"/>
              </a:ext>
            </a:extLst>
          </p:cNvPr>
          <p:cNvPicPr>
            <a:picLocks noChangeAspect="1"/>
          </p:cNvPicPr>
          <p:nvPr/>
        </p:nvPicPr>
        <p:blipFill>
          <a:blip r:embed="rId2"/>
          <a:stretch>
            <a:fillRect/>
          </a:stretch>
        </p:blipFill>
        <p:spPr>
          <a:xfrm>
            <a:off x="406906" y="3846753"/>
            <a:ext cx="7880500" cy="2486178"/>
          </a:xfrm>
          <a:prstGeom prst="rect">
            <a:avLst/>
          </a:prstGeom>
        </p:spPr>
      </p:pic>
      <p:pic>
        <p:nvPicPr>
          <p:cNvPr id="8" name="Picture 7">
            <a:extLst>
              <a:ext uri="{FF2B5EF4-FFF2-40B4-BE49-F238E27FC236}">
                <a16:creationId xmlns:a16="http://schemas.microsoft.com/office/drawing/2014/main" id="{DC362E5B-5109-A845-A2EF-F520452690AB}"/>
              </a:ext>
            </a:extLst>
          </p:cNvPr>
          <p:cNvPicPr>
            <a:picLocks noChangeAspect="1"/>
          </p:cNvPicPr>
          <p:nvPr/>
        </p:nvPicPr>
        <p:blipFill>
          <a:blip r:embed="rId3"/>
          <a:stretch>
            <a:fillRect/>
          </a:stretch>
        </p:blipFill>
        <p:spPr>
          <a:xfrm>
            <a:off x="271194" y="1946871"/>
            <a:ext cx="4460240" cy="1735615"/>
          </a:xfrm>
          <a:prstGeom prst="rect">
            <a:avLst/>
          </a:prstGeom>
        </p:spPr>
      </p:pic>
      <p:sp>
        <p:nvSpPr>
          <p:cNvPr id="9" name="Footer Placeholder 8">
            <a:extLst>
              <a:ext uri="{FF2B5EF4-FFF2-40B4-BE49-F238E27FC236}">
                <a16:creationId xmlns:a16="http://schemas.microsoft.com/office/drawing/2014/main" id="{9BBEB15B-BD41-5D42-86A0-9FDC9AF21EA9}"/>
              </a:ext>
            </a:extLst>
          </p:cNvPr>
          <p:cNvSpPr>
            <a:spLocks noGrp="1"/>
          </p:cNvSpPr>
          <p:nvPr>
            <p:ph type="ftr" sz="quarter" idx="10"/>
          </p:nvPr>
        </p:nvSpPr>
        <p:spPr/>
        <p:txBody>
          <a:bodyPr/>
          <a:lstStyle/>
          <a:p>
            <a:pPr>
              <a:defRPr/>
            </a:pPr>
            <a:r>
              <a:rPr lang="en-US"/>
              <a:t>Susmit Jha</a:t>
            </a:r>
          </a:p>
        </p:txBody>
      </p:sp>
    </p:spTree>
    <p:extLst>
      <p:ext uri="{BB962C8B-B14F-4D97-AF65-F5344CB8AC3E}">
        <p14:creationId xmlns:p14="http://schemas.microsoft.com/office/powerpoint/2010/main" val="919151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0B33E6-4851-9B40-A54C-EE758AE0DCDE}"/>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B920CA52-2EC0-BF42-8E60-42F03C9E44CE}"/>
              </a:ext>
            </a:extLst>
          </p:cNvPr>
          <p:cNvSpPr>
            <a:spLocks noGrp="1"/>
          </p:cNvSpPr>
          <p:nvPr>
            <p:ph type="sldNum" sz="quarter" idx="11"/>
          </p:nvPr>
        </p:nvSpPr>
        <p:spPr>
          <a:xfrm>
            <a:off x="7924800" y="6409659"/>
            <a:ext cx="2743200" cy="365125"/>
          </a:xfrm>
        </p:spPr>
        <p:txBody>
          <a:bodyPr/>
          <a:lstStyle/>
          <a:p>
            <a:pPr>
              <a:defRPr/>
            </a:pPr>
            <a:fld id="{231CC523-8BC6-4921-807A-66BD262F34AB}" type="slidenum">
              <a:rPr lang="en-US" smtClean="0"/>
              <a:pPr>
                <a:defRPr/>
              </a:pPr>
              <a:t>16</a:t>
            </a:fld>
            <a:endParaRPr lang="en-US"/>
          </a:p>
        </p:txBody>
      </p:sp>
      <p:sp>
        <p:nvSpPr>
          <p:cNvPr id="8" name="Title 7">
            <a:extLst>
              <a:ext uri="{FF2B5EF4-FFF2-40B4-BE49-F238E27FC236}">
                <a16:creationId xmlns:a16="http://schemas.microsoft.com/office/drawing/2014/main" id="{C53EE9EB-98D0-3645-8810-32879B19BE88}"/>
              </a:ext>
            </a:extLst>
          </p:cNvPr>
          <p:cNvSpPr>
            <a:spLocks noGrp="1"/>
          </p:cNvSpPr>
          <p:nvPr>
            <p:ph type="ctrTitle"/>
          </p:nvPr>
        </p:nvSpPr>
        <p:spPr>
          <a:xfrm>
            <a:off x="289235" y="119276"/>
            <a:ext cx="7764302" cy="612648"/>
          </a:xfrm>
        </p:spPr>
        <p:txBody>
          <a:bodyPr>
            <a:normAutofit/>
          </a:bodyPr>
          <a:lstStyle/>
          <a:p>
            <a:r>
              <a:rPr lang="en-US" dirty="0"/>
              <a:t>Prediction Using Wider Context: Novel Classes</a:t>
            </a:r>
          </a:p>
        </p:txBody>
      </p:sp>
      <p:sp>
        <p:nvSpPr>
          <p:cNvPr id="9" name="TextBox 8">
            <a:extLst>
              <a:ext uri="{FF2B5EF4-FFF2-40B4-BE49-F238E27FC236}">
                <a16:creationId xmlns:a16="http://schemas.microsoft.com/office/drawing/2014/main" id="{843748FC-A562-5747-A3CF-B84DFD1E845E}"/>
              </a:ext>
            </a:extLst>
          </p:cNvPr>
          <p:cNvSpPr txBox="1"/>
          <p:nvPr/>
        </p:nvSpPr>
        <p:spPr>
          <a:xfrm>
            <a:off x="289235" y="881823"/>
            <a:ext cx="6055294"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Coco</a:t>
            </a:r>
            <a:r>
              <a:rPr lang="en-US" sz="2000" dirty="0"/>
              <a:t> </a:t>
            </a:r>
            <a:r>
              <a:rPr lang="en-US" sz="2000" b="1" dirty="0"/>
              <a:t>Dataset</a:t>
            </a:r>
            <a:r>
              <a:rPr lang="en-US" sz="2000" dirty="0"/>
              <a:t>: 80 classes, 80K in training set and 40K in test set. </a:t>
            </a:r>
          </a:p>
          <a:p>
            <a:pPr marL="342900" indent="-342900">
              <a:buFont typeface="Arial" panose="020B0604020202020204" pitchFamily="34" charset="0"/>
              <a:buChar char="•"/>
            </a:pPr>
            <a:r>
              <a:rPr lang="en-US" sz="2000" dirty="0"/>
              <a:t>Train </a:t>
            </a:r>
            <a:r>
              <a:rPr lang="en-US" sz="2000" dirty="0" err="1"/>
              <a:t>FastRCNN</a:t>
            </a:r>
            <a:r>
              <a:rPr lang="en-US" sz="2000" dirty="0"/>
              <a:t> on the alphabetically first 40 classes as the feature extractor.</a:t>
            </a:r>
          </a:p>
          <a:p>
            <a:pPr marL="342900" indent="-342900">
              <a:buFont typeface="Arial" panose="020B0604020202020204" pitchFamily="34" charset="0"/>
              <a:buChar char="•"/>
            </a:pPr>
            <a:r>
              <a:rPr lang="en-US" sz="2000" dirty="0"/>
              <a:t>Train/test the downstream MLP and </a:t>
            </a:r>
            <a:r>
              <a:rPr lang="en-US" sz="2000" dirty="0" err="1"/>
              <a:t>GraphCNN</a:t>
            </a:r>
            <a:r>
              <a:rPr lang="en-US" sz="2000" dirty="0"/>
              <a:t> on all the 80 classes.</a:t>
            </a:r>
          </a:p>
        </p:txBody>
      </p:sp>
      <p:pic>
        <p:nvPicPr>
          <p:cNvPr id="11" name="Google Shape;101;p19">
            <a:extLst>
              <a:ext uri="{FF2B5EF4-FFF2-40B4-BE49-F238E27FC236}">
                <a16:creationId xmlns:a16="http://schemas.microsoft.com/office/drawing/2014/main" id="{B4764BDF-AFFA-6044-89B3-4BCC529E4C99}"/>
              </a:ext>
            </a:extLst>
          </p:cNvPr>
          <p:cNvPicPr preferRelativeResize="0"/>
          <p:nvPr/>
        </p:nvPicPr>
        <p:blipFill rotWithShape="1">
          <a:blip r:embed="rId2">
            <a:alphaModFix/>
          </a:blip>
          <a:srcRect/>
          <a:stretch/>
        </p:blipFill>
        <p:spPr>
          <a:xfrm>
            <a:off x="6521116" y="996469"/>
            <a:ext cx="2468139" cy="1366903"/>
          </a:xfrm>
          <a:prstGeom prst="rect">
            <a:avLst/>
          </a:prstGeom>
          <a:noFill/>
          <a:ln>
            <a:noFill/>
          </a:ln>
        </p:spPr>
      </p:pic>
      <p:sp>
        <p:nvSpPr>
          <p:cNvPr id="12" name="TextBox 11">
            <a:extLst>
              <a:ext uri="{FF2B5EF4-FFF2-40B4-BE49-F238E27FC236}">
                <a16:creationId xmlns:a16="http://schemas.microsoft.com/office/drawing/2014/main" id="{BA0CE04D-166B-B841-9E97-23B3370C5A65}"/>
              </a:ext>
            </a:extLst>
          </p:cNvPr>
          <p:cNvSpPr txBox="1"/>
          <p:nvPr/>
        </p:nvSpPr>
        <p:spPr>
          <a:xfrm>
            <a:off x="289235" y="2837737"/>
            <a:ext cx="8854765" cy="707886"/>
          </a:xfrm>
          <a:prstGeom prst="rect">
            <a:avLst/>
          </a:prstGeom>
          <a:noFill/>
        </p:spPr>
        <p:txBody>
          <a:bodyPr wrap="square" rtlCol="0">
            <a:spAutoFit/>
          </a:bodyPr>
          <a:lstStyle/>
          <a:p>
            <a:r>
              <a:rPr lang="en-US" sz="2000" b="1" dirty="0"/>
              <a:t>Modeling context using </a:t>
            </a:r>
            <a:r>
              <a:rPr lang="en-US" sz="2000" b="1" dirty="0" err="1"/>
              <a:t>GraphCNN</a:t>
            </a:r>
            <a:r>
              <a:rPr lang="en-US" sz="2000" b="1" dirty="0"/>
              <a:t> improves prediction particularly over the novel classes.</a:t>
            </a:r>
          </a:p>
        </p:txBody>
      </p:sp>
      <p:pic>
        <p:nvPicPr>
          <p:cNvPr id="13" name="Google Shape;268;p26">
            <a:extLst>
              <a:ext uri="{FF2B5EF4-FFF2-40B4-BE49-F238E27FC236}">
                <a16:creationId xmlns:a16="http://schemas.microsoft.com/office/drawing/2014/main" id="{B49F0544-83B1-3E45-A78C-8664FD002719}"/>
              </a:ext>
            </a:extLst>
          </p:cNvPr>
          <p:cNvPicPr preferRelativeResize="0"/>
          <p:nvPr/>
        </p:nvPicPr>
        <p:blipFill>
          <a:blip r:embed="rId3">
            <a:alphaModFix/>
          </a:blip>
          <a:stretch>
            <a:fillRect/>
          </a:stretch>
        </p:blipFill>
        <p:spPr>
          <a:xfrm>
            <a:off x="70473" y="3577363"/>
            <a:ext cx="7176019" cy="2447471"/>
          </a:xfrm>
          <a:prstGeom prst="rect">
            <a:avLst/>
          </a:prstGeom>
          <a:noFill/>
          <a:ln>
            <a:noFill/>
          </a:ln>
        </p:spPr>
      </p:pic>
      <p:sp>
        <p:nvSpPr>
          <p:cNvPr id="14" name="Google Shape;270;p26">
            <a:extLst>
              <a:ext uri="{FF2B5EF4-FFF2-40B4-BE49-F238E27FC236}">
                <a16:creationId xmlns:a16="http://schemas.microsoft.com/office/drawing/2014/main" id="{CA2E8C4B-F16D-2344-B8EE-8BC05B3AA50C}"/>
              </a:ext>
            </a:extLst>
          </p:cNvPr>
          <p:cNvSpPr txBox="1"/>
          <p:nvPr/>
        </p:nvSpPr>
        <p:spPr>
          <a:xfrm>
            <a:off x="1180218" y="3774957"/>
            <a:ext cx="2500800" cy="46163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a:latin typeface="Proxima Nova"/>
                <a:ea typeface="Proxima Nova"/>
                <a:cs typeface="Proxima Nova"/>
                <a:sym typeface="Proxima Nova"/>
              </a:rPr>
              <a:t>Average gain: +2.05%</a:t>
            </a:r>
            <a:endParaRPr>
              <a:latin typeface="Proxima Nova"/>
              <a:ea typeface="Proxima Nova"/>
              <a:cs typeface="Proxima Nova"/>
              <a:sym typeface="Proxima Nova"/>
            </a:endParaRPr>
          </a:p>
        </p:txBody>
      </p:sp>
      <p:sp>
        <p:nvSpPr>
          <p:cNvPr id="15" name="Google Shape;271;p26">
            <a:extLst>
              <a:ext uri="{FF2B5EF4-FFF2-40B4-BE49-F238E27FC236}">
                <a16:creationId xmlns:a16="http://schemas.microsoft.com/office/drawing/2014/main" id="{645F48BF-4531-074A-A2E3-CBCBA9791EF6}"/>
              </a:ext>
            </a:extLst>
          </p:cNvPr>
          <p:cNvSpPr txBox="1"/>
          <p:nvPr/>
        </p:nvSpPr>
        <p:spPr>
          <a:xfrm>
            <a:off x="4572000" y="3793597"/>
            <a:ext cx="2276953" cy="46163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a:latin typeface="Proxima Nova"/>
                <a:ea typeface="Proxima Nova"/>
                <a:cs typeface="Proxima Nova"/>
                <a:sym typeface="Proxima Nova"/>
              </a:rPr>
              <a:t>Average gain: +5.90%</a:t>
            </a:r>
            <a:endParaRPr>
              <a:latin typeface="Proxima Nova"/>
              <a:ea typeface="Proxima Nova"/>
              <a:cs typeface="Proxima Nova"/>
              <a:sym typeface="Proxima Nova"/>
            </a:endParaRPr>
          </a:p>
        </p:txBody>
      </p:sp>
      <p:sp>
        <p:nvSpPr>
          <p:cNvPr id="16" name="Google Shape;269;p26">
            <a:extLst>
              <a:ext uri="{FF2B5EF4-FFF2-40B4-BE49-F238E27FC236}">
                <a16:creationId xmlns:a16="http://schemas.microsoft.com/office/drawing/2014/main" id="{006F1268-EE36-FA49-A02B-4DBAAFE080CB}"/>
              </a:ext>
            </a:extLst>
          </p:cNvPr>
          <p:cNvSpPr txBox="1"/>
          <p:nvPr/>
        </p:nvSpPr>
        <p:spPr>
          <a:xfrm>
            <a:off x="7246492" y="3423054"/>
            <a:ext cx="1827035" cy="264684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sz="1600" dirty="0">
                <a:latin typeface="Proxima Nova"/>
                <a:ea typeface="Proxima Nova"/>
                <a:cs typeface="Proxima Nova"/>
                <a:sym typeface="Proxima Nova"/>
              </a:rPr>
              <a:t>(GCN - MLP) accuracy difference. </a:t>
            </a:r>
            <a:endParaRPr sz="1600" dirty="0">
              <a:latin typeface="Proxima Nova"/>
              <a:ea typeface="Proxima Nova"/>
              <a:cs typeface="Proxima Nova"/>
              <a:sym typeface="Proxima Nova"/>
            </a:endParaRPr>
          </a:p>
          <a:p>
            <a:r>
              <a:rPr lang="en" sz="1600" dirty="0">
                <a:latin typeface="Proxima Nova"/>
                <a:ea typeface="Proxima Nova"/>
                <a:cs typeface="Proxima Nova"/>
                <a:sym typeface="Proxima Nova"/>
              </a:rPr>
              <a:t>Blue =  GCN is better </a:t>
            </a:r>
            <a:endParaRPr sz="1600" dirty="0">
              <a:latin typeface="Proxima Nova"/>
              <a:ea typeface="Proxima Nova"/>
              <a:cs typeface="Proxima Nova"/>
              <a:sym typeface="Proxima Nova"/>
            </a:endParaRPr>
          </a:p>
          <a:p>
            <a:r>
              <a:rPr lang="en" sz="1600" dirty="0">
                <a:latin typeface="Proxima Nova"/>
                <a:ea typeface="Proxima Nova"/>
                <a:cs typeface="Proxima Nova"/>
                <a:sym typeface="Proxima Nova"/>
              </a:rPr>
              <a:t>Red  =  MLP is better</a:t>
            </a:r>
            <a:endParaRPr sz="1600" dirty="0">
              <a:latin typeface="Proxima Nova"/>
              <a:ea typeface="Proxima Nova"/>
              <a:cs typeface="Proxima Nova"/>
              <a:sym typeface="Proxima Nova"/>
            </a:endParaRPr>
          </a:p>
          <a:p>
            <a:r>
              <a:rPr lang="en" sz="1600" dirty="0">
                <a:latin typeface="Proxima Nova"/>
                <a:ea typeface="Proxima Nova"/>
                <a:cs typeface="Proxima Nova"/>
                <a:sym typeface="Proxima Nova"/>
              </a:rPr>
              <a:t>Classes right to the middle vertical line are the 40 novel classes.</a:t>
            </a:r>
            <a:endParaRPr sz="1600" dirty="0">
              <a:latin typeface="Proxima Nova"/>
              <a:ea typeface="Proxima Nova"/>
              <a:cs typeface="Proxima Nova"/>
              <a:sym typeface="Proxima Nova"/>
            </a:endParaRPr>
          </a:p>
        </p:txBody>
      </p:sp>
    </p:spTree>
    <p:extLst>
      <p:ext uri="{BB962C8B-B14F-4D97-AF65-F5344CB8AC3E}">
        <p14:creationId xmlns:p14="http://schemas.microsoft.com/office/powerpoint/2010/main" val="2466743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a:pPr>
                <a:defRPr/>
              </a:pPr>
              <a:t>17</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396506" y="108888"/>
            <a:ext cx="7143750" cy="612648"/>
          </a:xfrm>
        </p:spPr>
        <p:txBody>
          <a:bodyPr/>
          <a:lstStyle/>
          <a:p>
            <a:r>
              <a:rPr lang="en-US" dirty="0"/>
              <a:t>Predictive Coding (PC) Based ML</a:t>
            </a:r>
          </a:p>
        </p:txBody>
      </p:sp>
      <p:sp>
        <p:nvSpPr>
          <p:cNvPr id="4" name="Rounded Rectangle 3">
            <a:extLst>
              <a:ext uri="{FF2B5EF4-FFF2-40B4-BE49-F238E27FC236}">
                <a16:creationId xmlns:a16="http://schemas.microsoft.com/office/drawing/2014/main" id="{24FB43B0-36C6-0B4E-920A-D899112DB4CB}"/>
              </a:ext>
            </a:extLst>
          </p:cNvPr>
          <p:cNvSpPr/>
          <p:nvPr/>
        </p:nvSpPr>
        <p:spPr>
          <a:xfrm>
            <a:off x="396507"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3810829" y="5023982"/>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3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25385" y="5246212"/>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586218" y="5217554"/>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666598" y="5650287"/>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7" name="TextBox 16">
            <a:extLst>
              <a:ext uri="{FF2B5EF4-FFF2-40B4-BE49-F238E27FC236}">
                <a16:creationId xmlns:a16="http://schemas.microsoft.com/office/drawing/2014/main" id="{CEBFF755-631C-3446-8A5B-0FAF54C04A50}"/>
              </a:ext>
            </a:extLst>
          </p:cNvPr>
          <p:cNvSpPr txBox="1"/>
          <p:nvPr/>
        </p:nvSpPr>
        <p:spPr>
          <a:xfrm>
            <a:off x="1027492" y="5736513"/>
            <a:ext cx="567784" cy="369332"/>
          </a:xfrm>
          <a:prstGeom prst="rect">
            <a:avLst/>
          </a:prstGeom>
          <a:noFill/>
        </p:spPr>
        <p:txBody>
          <a:bodyPr wrap="none" rtlCol="0">
            <a:spAutoFit/>
          </a:bodyPr>
          <a:lstStyle/>
          <a:p>
            <a:r>
              <a:rPr lang="en-US" dirty="0">
                <a:solidFill>
                  <a:prstClr val="black"/>
                </a:solidFill>
                <a:latin typeface="Tahoma"/>
              </a:rPr>
              <a:t>LEC</a:t>
            </a: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1219691" y="5436317"/>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1070238" y="6316648"/>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F2724F7-0DDE-EE46-8479-69F9BBFD20D8}"/>
                  </a:ext>
                </a:extLst>
              </p:cNvPr>
              <p:cNvSpPr txBox="1"/>
              <p:nvPr/>
            </p:nvSpPr>
            <p:spPr>
              <a:xfrm>
                <a:off x="1778487" y="6286323"/>
                <a:ext cx="21898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𝑒𝑥𝑝𝑙</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m:t>
                      </m:r>
                    </m:oMath>
                  </m:oMathPara>
                </a14:m>
                <a:endParaRPr lang="en-US" dirty="0">
                  <a:solidFill>
                    <a:srgbClr val="7030A0"/>
                  </a:solidFill>
                  <a:latin typeface="Tahoma"/>
                </a:endParaRPr>
              </a:p>
            </p:txBody>
          </p:sp>
        </mc:Choice>
        <mc:Fallback>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1778487" y="6286323"/>
                <a:ext cx="2189894" cy="553998"/>
              </a:xfrm>
              <a:prstGeom prst="rect">
                <a:avLst/>
              </a:prstGeom>
              <a:blipFill>
                <a:blip r:embed="rId5"/>
                <a:stretch>
                  <a:fillRect l="-2312" t="-2222" r="-2890" b="-20000"/>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346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371105"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509809" y="2938720"/>
            <a:ext cx="1466427" cy="923330"/>
          </a:xfrm>
          <a:prstGeom prst="rect">
            <a:avLst/>
          </a:prstGeom>
          <a:noFill/>
        </p:spPr>
        <p:txBody>
          <a:bodyPr wrap="none" rtlCol="0">
            <a:spAutoFit/>
          </a:bodyPr>
          <a:lstStyle/>
          <a:p>
            <a:r>
              <a:rPr lang="en-US" dirty="0">
                <a:solidFill>
                  <a:prstClr val="black"/>
                </a:solidFill>
                <a:latin typeface="Tahoma"/>
              </a:rPr>
              <a:t>Probabilistic </a:t>
            </a:r>
          </a:p>
          <a:p>
            <a:r>
              <a:rPr lang="en-US" dirty="0">
                <a:solidFill>
                  <a:prstClr val="black"/>
                </a:solidFill>
                <a:latin typeface="Tahoma"/>
              </a:rPr>
              <a:t>Generative </a:t>
            </a:r>
          </a:p>
          <a:p>
            <a:r>
              <a:rPr lang="en-US" dirty="0">
                <a:solidFill>
                  <a:prstClr val="black"/>
                </a:solidFill>
                <a:latin typeface="Tahoma"/>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2095875"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4555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mc:AlternateContent xmlns:mc="http://schemas.openxmlformats.org/markup-compatibility/2006">
        <mc:Choice xmlns:a14="http://schemas.microsoft.com/office/drawing/2010/main" Requires="a14">
          <p:sp>
            <p:nvSpPr>
              <p:cNvPr id="168" name="Rounded Rectangle 167">
                <a:extLst>
                  <a:ext uri="{FF2B5EF4-FFF2-40B4-BE49-F238E27FC236}">
                    <a16:creationId xmlns:a16="http://schemas.microsoft.com/office/drawing/2014/main" id="{F3ADF48A-B521-5D4A-A438-DBA7336D02D1}"/>
                  </a:ext>
                </a:extLst>
              </p:cNvPr>
              <p:cNvSpPr/>
              <p:nvPr/>
            </p:nvSpPr>
            <p:spPr>
              <a:xfrm>
                <a:off x="359401" y="925302"/>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1</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a:p>
                <a:r>
                  <a:rPr lang="en-US" sz="1400" dirty="0">
                    <a:solidFill>
                      <a:srgbClr val="7030A0"/>
                    </a:solidFill>
                    <a:latin typeface="Tahoma"/>
                  </a:rPr>
                  <a:t>      </a:t>
                </a:r>
                <a14:m>
                  <m:oMath xmlns:m="http://schemas.openxmlformats.org/officeDocument/2006/math">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2</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a14:m>
                <a:endParaRPr lang="en-US" sz="140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3</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  </m:t>
                      </m:r>
                    </m:oMath>
                  </m:oMathPara>
                </a14:m>
                <a:endParaRPr lang="en-US" sz="1400" i="1" dirty="0">
                  <a:solidFill>
                    <a:srgbClr val="7030A0"/>
                  </a:solidFill>
                  <a:latin typeface="Cambria Math" panose="02040503050406030204" pitchFamily="18" charset="0"/>
                </a:endParaRPr>
              </a:p>
            </p:txBody>
          </p:sp>
        </mc:Choice>
        <mc:Fallback>
          <p:sp>
            <p:nvSpPr>
              <p:cNvPr id="168" name="Rounded Rectangle 167">
                <a:extLst>
                  <a:ext uri="{FF2B5EF4-FFF2-40B4-BE49-F238E27FC236}">
                    <a16:creationId xmlns:a16="http://schemas.microsoft.com/office/drawing/2014/main" id="{F3ADF48A-B521-5D4A-A438-DBA7336D02D1}"/>
                  </a:ext>
                </a:extLst>
              </p:cNvPr>
              <p:cNvSpPr>
                <a:spLocks noRot="1" noChangeAspect="1" noMove="1" noResize="1" noEditPoints="1" noAdjustHandles="1" noChangeArrowheads="1" noChangeShapeType="1" noTextEdit="1"/>
              </p:cNvSpPr>
              <p:nvPr/>
            </p:nvSpPr>
            <p:spPr>
              <a:xfrm>
                <a:off x="359401" y="925302"/>
                <a:ext cx="1743835" cy="1560337"/>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69" name="TextBox 168">
            <a:extLst>
              <a:ext uri="{FF2B5EF4-FFF2-40B4-BE49-F238E27FC236}">
                <a16:creationId xmlns:a16="http://schemas.microsoft.com/office/drawing/2014/main" id="{C01A333D-09C9-0241-875D-1D8A2C01111C}"/>
              </a:ext>
            </a:extLst>
          </p:cNvPr>
          <p:cNvSpPr txBox="1"/>
          <p:nvPr/>
        </p:nvSpPr>
        <p:spPr>
          <a:xfrm>
            <a:off x="314828" y="1066199"/>
            <a:ext cx="1793312" cy="369332"/>
          </a:xfrm>
          <a:prstGeom prst="rect">
            <a:avLst/>
          </a:prstGeom>
          <a:noFill/>
        </p:spPr>
        <p:txBody>
          <a:bodyPr wrap="none" rtlCol="0">
            <a:spAutoFit/>
          </a:bodyPr>
          <a:lstStyle/>
          <a:p>
            <a:pPr algn="ctr"/>
            <a:r>
              <a:rPr lang="en-US" dirty="0">
                <a:solidFill>
                  <a:prstClr val="black"/>
                </a:solidFill>
                <a:latin typeface="Tahoma"/>
              </a:rPr>
              <a:t>Graph networks</a:t>
            </a: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4411024" y="4703724"/>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4266510" y="4430509"/>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4330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2124090" y="331296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3819979" y="2815558"/>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4411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410" r="72013" b="45433"/>
          <a:stretch/>
        </p:blipFill>
        <p:spPr>
          <a:xfrm>
            <a:off x="3949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325925" y="2946291"/>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5105893" y="3205369"/>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a:endCxn id="48" idx="1"/>
          </p:cNvCxnSpPr>
          <p:nvPr/>
        </p:nvCxnSpPr>
        <p:spPr bwMode="auto">
          <a:xfrm>
            <a:off x="2092530" y="1413449"/>
            <a:ext cx="1704834" cy="1669"/>
          </a:xfrm>
          <a:prstGeom prst="straightConnector1">
            <a:avLst/>
          </a:prstGeom>
          <a:noFill/>
          <a:ln w="22225">
            <a:solidFill>
              <a:srgbClr val="FF0000"/>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4566582"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4422067"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4277551" y="2271139"/>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4341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2092532"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2131853" y="5558131"/>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55863" y="5440053"/>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L0</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47846" y="3378641"/>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L1</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47846" y="1596272"/>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L2</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5007260" y="4179324"/>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1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5024093" y="2017436"/>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2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1" name="Down Arrow 240">
            <a:extLst>
              <a:ext uri="{FF2B5EF4-FFF2-40B4-BE49-F238E27FC236}">
                <a16:creationId xmlns:a16="http://schemas.microsoft.com/office/drawing/2014/main" id="{36DCE01A-D97F-DA4B-A103-75D42899A9D8}"/>
              </a:ext>
            </a:extLst>
          </p:cNvPr>
          <p:cNvSpPr/>
          <p:nvPr/>
        </p:nvSpPr>
        <p:spPr>
          <a:xfrm rot="10800000">
            <a:off x="6658657" y="1055788"/>
            <a:ext cx="697831" cy="4784377"/>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242" name="TextBox 241">
            <a:extLst>
              <a:ext uri="{FF2B5EF4-FFF2-40B4-BE49-F238E27FC236}">
                <a16:creationId xmlns:a16="http://schemas.microsoft.com/office/drawing/2014/main" id="{BF48831B-F862-AA4A-AA12-6620BA4B5066}"/>
              </a:ext>
            </a:extLst>
          </p:cNvPr>
          <p:cNvSpPr txBox="1"/>
          <p:nvPr/>
        </p:nvSpPr>
        <p:spPr>
          <a:xfrm>
            <a:off x="7209340" y="1712462"/>
            <a:ext cx="1964833" cy="646331"/>
          </a:xfrm>
          <a:prstGeom prst="rect">
            <a:avLst/>
          </a:prstGeom>
          <a:noFill/>
        </p:spPr>
        <p:txBody>
          <a:bodyPr wrap="none" rtlCol="0">
            <a:spAutoFit/>
          </a:bodyPr>
          <a:lstStyle/>
          <a:p>
            <a:r>
              <a:rPr lang="en-US" dirty="0">
                <a:solidFill>
                  <a:prstClr val="black"/>
                </a:solidFill>
                <a:latin typeface="Tahoma"/>
              </a:rPr>
              <a:t>Learning more </a:t>
            </a:r>
          </a:p>
          <a:p>
            <a:r>
              <a:rPr lang="en-US" dirty="0">
                <a:solidFill>
                  <a:prstClr val="black"/>
                </a:solidFill>
                <a:latin typeface="Tahoma"/>
              </a:rPr>
              <a:t>abstract concepts</a:t>
            </a:r>
          </a:p>
        </p:txBody>
      </p:sp>
      <p:sp>
        <p:nvSpPr>
          <p:cNvPr id="243" name="TextBox 242">
            <a:extLst>
              <a:ext uri="{FF2B5EF4-FFF2-40B4-BE49-F238E27FC236}">
                <a16:creationId xmlns:a16="http://schemas.microsoft.com/office/drawing/2014/main" id="{17E145D7-E9CC-0C40-B16E-5357CA0DD374}"/>
              </a:ext>
            </a:extLst>
          </p:cNvPr>
          <p:cNvSpPr txBox="1"/>
          <p:nvPr/>
        </p:nvSpPr>
        <p:spPr>
          <a:xfrm>
            <a:off x="7174485" y="3307820"/>
            <a:ext cx="1927131" cy="646331"/>
          </a:xfrm>
          <a:prstGeom prst="rect">
            <a:avLst/>
          </a:prstGeom>
          <a:noFill/>
        </p:spPr>
        <p:txBody>
          <a:bodyPr wrap="none" rtlCol="0">
            <a:spAutoFit/>
          </a:bodyPr>
          <a:lstStyle/>
          <a:p>
            <a:r>
              <a:rPr lang="en-US" dirty="0">
                <a:solidFill>
                  <a:prstClr val="black"/>
                </a:solidFill>
                <a:latin typeface="Tahoma"/>
              </a:rPr>
              <a:t>Predicting using </a:t>
            </a:r>
          </a:p>
          <a:p>
            <a:r>
              <a:rPr lang="en-US" i="1" dirty="0">
                <a:solidFill>
                  <a:prstClr val="black"/>
                </a:solidFill>
                <a:latin typeface="Tahoma"/>
              </a:rPr>
              <a:t>larger</a:t>
            </a:r>
            <a:r>
              <a:rPr lang="en-US" dirty="0">
                <a:solidFill>
                  <a:prstClr val="black"/>
                </a:solidFill>
                <a:latin typeface="Tahoma"/>
              </a:rPr>
              <a:t> contexts</a:t>
            </a:r>
          </a:p>
        </p:txBody>
      </p:sp>
      <mc:AlternateContent xmlns:mc="http://schemas.openxmlformats.org/markup-compatibility/2006">
        <mc:Choice xmlns:a14="http://schemas.microsoft.com/office/drawing/2010/main" Requires="a14">
          <p:sp>
            <p:nvSpPr>
              <p:cNvPr id="244" name="Rectangle 243">
                <a:extLst>
                  <a:ext uri="{FF2B5EF4-FFF2-40B4-BE49-F238E27FC236}">
                    <a16:creationId xmlns:a16="http://schemas.microsoft.com/office/drawing/2014/main" id="{99D5E65E-D18E-C54A-882B-505F87275134}"/>
                  </a:ext>
                </a:extLst>
              </p:cNvPr>
              <p:cNvSpPr/>
              <p:nvPr/>
            </p:nvSpPr>
            <p:spPr>
              <a:xfrm>
                <a:off x="371103" y="3855625"/>
                <a:ext cx="18778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r>
                        <a:rPr lang="en-US" sz="1400" i="1">
                          <a:solidFill>
                            <a:srgbClr val="7030A0"/>
                          </a:solidFill>
                          <a:latin typeface="Cambria Math" panose="02040503050406030204" pitchFamily="18" charset="0"/>
                        </a:rPr>
                        <m:t>𝑖𝑛𝑝𝑢𝑡</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𝑒𝑥𝑝𝑙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p:txBody>
          </p:sp>
        </mc:Choice>
        <mc:Fallback>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371103" y="3855625"/>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11B75E80-9465-A343-9824-F895ECCDFD52}"/>
              </a:ext>
            </a:extLst>
          </p:cNvPr>
          <p:cNvSpPr/>
          <p:nvPr/>
        </p:nvSpPr>
        <p:spPr>
          <a:xfrm>
            <a:off x="3797366" y="889130"/>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55" name="Picture 54">
            <a:extLst>
              <a:ext uri="{FF2B5EF4-FFF2-40B4-BE49-F238E27FC236}">
                <a16:creationId xmlns:a16="http://schemas.microsoft.com/office/drawing/2014/main" id="{5B020A4A-BBDA-5D4B-B1C3-E3E18EF73D1F}"/>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39168"/>
          <a:stretch/>
        </p:blipFill>
        <p:spPr>
          <a:xfrm>
            <a:off x="3951110" y="1037358"/>
            <a:ext cx="1693022" cy="779190"/>
          </a:xfrm>
          <a:prstGeom prst="rect">
            <a:avLst/>
          </a:prstGeom>
        </p:spPr>
      </p:pic>
      <p:cxnSp>
        <p:nvCxnSpPr>
          <p:cNvPr id="56" name="Straight Arrow Connector 55">
            <a:extLst>
              <a:ext uri="{FF2B5EF4-FFF2-40B4-BE49-F238E27FC236}">
                <a16:creationId xmlns:a16="http://schemas.microsoft.com/office/drawing/2014/main" id="{DA2C2F5D-402B-E647-A80E-4FE3602FBE47}"/>
              </a:ext>
            </a:extLst>
          </p:cNvPr>
          <p:cNvCxnSpPr>
            <a:cxnSpLocks/>
            <a:endCxn id="215" idx="0"/>
          </p:cNvCxnSpPr>
          <p:nvPr/>
        </p:nvCxnSpPr>
        <p:spPr bwMode="auto">
          <a:xfrm>
            <a:off x="4422066" y="1931983"/>
            <a:ext cx="1" cy="33915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CBFD17C8-50B8-AB46-88E6-C628562380C3}"/>
              </a:ext>
            </a:extLst>
          </p:cNvPr>
          <p:cNvSpPr/>
          <p:nvPr/>
        </p:nvSpPr>
        <p:spPr>
          <a:xfrm>
            <a:off x="4080742" y="6174836"/>
            <a:ext cx="5020874" cy="584775"/>
          </a:xfrm>
          <a:prstGeom prst="rect">
            <a:avLst/>
          </a:prstGeom>
        </p:spPr>
        <p:txBody>
          <a:bodyPr wrap="square">
            <a:spAutoFit/>
          </a:bodyPr>
          <a:lstStyle/>
          <a:p>
            <a:r>
              <a:rPr lang="en-US" sz="1600" dirty="0">
                <a:solidFill>
                  <a:srgbClr val="2221FF"/>
                </a:solidFill>
              </a:rPr>
              <a:t>Model-Centered Assurance for Autonomous Systems. Jha, </a:t>
            </a:r>
            <a:r>
              <a:rPr lang="en-US" sz="1600" dirty="0" err="1">
                <a:solidFill>
                  <a:srgbClr val="2221FF"/>
                </a:solidFill>
              </a:rPr>
              <a:t>Rushby</a:t>
            </a:r>
            <a:r>
              <a:rPr lang="en-US" sz="1600" dirty="0">
                <a:solidFill>
                  <a:srgbClr val="2221FF"/>
                </a:solidFill>
              </a:rPr>
              <a:t> and Natarajan. SafeCOMP’20</a:t>
            </a:r>
          </a:p>
        </p:txBody>
      </p:sp>
    </p:spTree>
    <p:extLst>
      <p:ext uri="{BB962C8B-B14F-4D97-AF65-F5344CB8AC3E}">
        <p14:creationId xmlns:p14="http://schemas.microsoft.com/office/powerpoint/2010/main" val="23839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a:pPr>
                <a:defRPr/>
              </a:pPr>
              <a:t>18</a:t>
            </a:fld>
            <a:endParaRPr lang="en-US"/>
          </a:p>
        </p:txBody>
      </p:sp>
      <p:sp>
        <p:nvSpPr>
          <p:cNvPr id="4" name="Rounded Rectangle 3">
            <a:extLst>
              <a:ext uri="{FF2B5EF4-FFF2-40B4-BE49-F238E27FC236}">
                <a16:creationId xmlns:a16="http://schemas.microsoft.com/office/drawing/2014/main" id="{24FB43B0-36C6-0B4E-920A-D899112DB4CB}"/>
              </a:ext>
            </a:extLst>
          </p:cNvPr>
          <p:cNvSpPr/>
          <p:nvPr/>
        </p:nvSpPr>
        <p:spPr>
          <a:xfrm>
            <a:off x="396507"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3810829" y="5023982"/>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3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25385" y="5246212"/>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586218" y="5217554"/>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666598" y="5650287"/>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7" name="TextBox 16">
            <a:extLst>
              <a:ext uri="{FF2B5EF4-FFF2-40B4-BE49-F238E27FC236}">
                <a16:creationId xmlns:a16="http://schemas.microsoft.com/office/drawing/2014/main" id="{CEBFF755-631C-3446-8A5B-0FAF54C04A50}"/>
              </a:ext>
            </a:extLst>
          </p:cNvPr>
          <p:cNvSpPr txBox="1"/>
          <p:nvPr/>
        </p:nvSpPr>
        <p:spPr>
          <a:xfrm>
            <a:off x="1027492" y="5736513"/>
            <a:ext cx="567784" cy="369332"/>
          </a:xfrm>
          <a:prstGeom prst="rect">
            <a:avLst/>
          </a:prstGeom>
          <a:noFill/>
        </p:spPr>
        <p:txBody>
          <a:bodyPr wrap="none" rtlCol="0">
            <a:spAutoFit/>
          </a:bodyPr>
          <a:lstStyle/>
          <a:p>
            <a:r>
              <a:rPr lang="en-US" dirty="0">
                <a:solidFill>
                  <a:prstClr val="black"/>
                </a:solidFill>
                <a:latin typeface="Tahoma"/>
              </a:rPr>
              <a:t>LEC</a:t>
            </a: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1219691" y="5436317"/>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1070238" y="6316648"/>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F2724F7-0DDE-EE46-8479-69F9BBFD20D8}"/>
                  </a:ext>
                </a:extLst>
              </p:cNvPr>
              <p:cNvSpPr txBox="1"/>
              <p:nvPr/>
            </p:nvSpPr>
            <p:spPr>
              <a:xfrm>
                <a:off x="1778487" y="6286323"/>
                <a:ext cx="21898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𝑒𝑥𝑝𝑙</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m:t>
                      </m:r>
                    </m:oMath>
                  </m:oMathPara>
                </a14:m>
                <a:endParaRPr lang="en-US" dirty="0">
                  <a:solidFill>
                    <a:srgbClr val="7030A0"/>
                  </a:solidFill>
                  <a:latin typeface="Tahoma"/>
                </a:endParaRPr>
              </a:p>
            </p:txBody>
          </p:sp>
        </mc:Choice>
        <mc:Fallback>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1778487" y="6286323"/>
                <a:ext cx="2189894" cy="553998"/>
              </a:xfrm>
              <a:prstGeom prst="rect">
                <a:avLst/>
              </a:prstGeom>
              <a:blipFill>
                <a:blip r:embed="rId5"/>
                <a:stretch>
                  <a:fillRect l="-2312" t="-2222" r="-2890" b="-20000"/>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346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371105"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509809" y="2938720"/>
            <a:ext cx="1466427" cy="923330"/>
          </a:xfrm>
          <a:prstGeom prst="rect">
            <a:avLst/>
          </a:prstGeom>
          <a:noFill/>
        </p:spPr>
        <p:txBody>
          <a:bodyPr wrap="none" rtlCol="0">
            <a:spAutoFit/>
          </a:bodyPr>
          <a:lstStyle/>
          <a:p>
            <a:r>
              <a:rPr lang="en-US" dirty="0">
                <a:solidFill>
                  <a:prstClr val="black"/>
                </a:solidFill>
                <a:latin typeface="Tahoma"/>
              </a:rPr>
              <a:t>Probabilistic </a:t>
            </a:r>
          </a:p>
          <a:p>
            <a:r>
              <a:rPr lang="en-US" dirty="0">
                <a:solidFill>
                  <a:prstClr val="black"/>
                </a:solidFill>
                <a:latin typeface="Tahoma"/>
              </a:rPr>
              <a:t>Generative </a:t>
            </a:r>
          </a:p>
          <a:p>
            <a:r>
              <a:rPr lang="en-US" dirty="0">
                <a:solidFill>
                  <a:prstClr val="black"/>
                </a:solidFill>
                <a:latin typeface="Tahoma"/>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2095875"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4555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mc:AlternateContent xmlns:mc="http://schemas.openxmlformats.org/markup-compatibility/2006">
        <mc:Choice xmlns:a14="http://schemas.microsoft.com/office/drawing/2010/main" Requires="a14">
          <p:sp>
            <p:nvSpPr>
              <p:cNvPr id="168" name="Rounded Rectangle 167">
                <a:extLst>
                  <a:ext uri="{FF2B5EF4-FFF2-40B4-BE49-F238E27FC236}">
                    <a16:creationId xmlns:a16="http://schemas.microsoft.com/office/drawing/2014/main" id="{F3ADF48A-B521-5D4A-A438-DBA7336D02D1}"/>
                  </a:ext>
                </a:extLst>
              </p:cNvPr>
              <p:cNvSpPr/>
              <p:nvPr/>
            </p:nvSpPr>
            <p:spPr>
              <a:xfrm>
                <a:off x="359401" y="925302"/>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1</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a:p>
                <a:r>
                  <a:rPr lang="en-US" sz="1400" dirty="0">
                    <a:solidFill>
                      <a:srgbClr val="7030A0"/>
                    </a:solidFill>
                    <a:latin typeface="Tahoma"/>
                  </a:rPr>
                  <a:t>      </a:t>
                </a:r>
                <a14:m>
                  <m:oMath xmlns:m="http://schemas.openxmlformats.org/officeDocument/2006/math">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2</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a14:m>
                <a:endParaRPr lang="en-US" sz="140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3</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  </m:t>
                      </m:r>
                    </m:oMath>
                  </m:oMathPara>
                </a14:m>
                <a:endParaRPr lang="en-US" sz="1400" i="1" dirty="0">
                  <a:solidFill>
                    <a:srgbClr val="7030A0"/>
                  </a:solidFill>
                  <a:latin typeface="Cambria Math" panose="02040503050406030204" pitchFamily="18" charset="0"/>
                </a:endParaRPr>
              </a:p>
            </p:txBody>
          </p:sp>
        </mc:Choice>
        <mc:Fallback>
          <p:sp>
            <p:nvSpPr>
              <p:cNvPr id="168" name="Rounded Rectangle 167">
                <a:extLst>
                  <a:ext uri="{FF2B5EF4-FFF2-40B4-BE49-F238E27FC236}">
                    <a16:creationId xmlns:a16="http://schemas.microsoft.com/office/drawing/2014/main" id="{F3ADF48A-B521-5D4A-A438-DBA7336D02D1}"/>
                  </a:ext>
                </a:extLst>
              </p:cNvPr>
              <p:cNvSpPr>
                <a:spLocks noRot="1" noChangeAspect="1" noMove="1" noResize="1" noEditPoints="1" noAdjustHandles="1" noChangeArrowheads="1" noChangeShapeType="1" noTextEdit="1"/>
              </p:cNvSpPr>
              <p:nvPr/>
            </p:nvSpPr>
            <p:spPr>
              <a:xfrm>
                <a:off x="359401" y="925302"/>
                <a:ext cx="1743835" cy="1560337"/>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69" name="TextBox 168">
            <a:extLst>
              <a:ext uri="{FF2B5EF4-FFF2-40B4-BE49-F238E27FC236}">
                <a16:creationId xmlns:a16="http://schemas.microsoft.com/office/drawing/2014/main" id="{C01A333D-09C9-0241-875D-1D8A2C01111C}"/>
              </a:ext>
            </a:extLst>
          </p:cNvPr>
          <p:cNvSpPr txBox="1"/>
          <p:nvPr/>
        </p:nvSpPr>
        <p:spPr>
          <a:xfrm>
            <a:off x="314828" y="1066199"/>
            <a:ext cx="1793312" cy="369332"/>
          </a:xfrm>
          <a:prstGeom prst="rect">
            <a:avLst/>
          </a:prstGeom>
          <a:noFill/>
        </p:spPr>
        <p:txBody>
          <a:bodyPr wrap="none" rtlCol="0">
            <a:spAutoFit/>
          </a:bodyPr>
          <a:lstStyle/>
          <a:p>
            <a:pPr algn="ctr"/>
            <a:r>
              <a:rPr lang="en-US" dirty="0">
                <a:solidFill>
                  <a:prstClr val="black"/>
                </a:solidFill>
                <a:latin typeface="Tahoma"/>
              </a:rPr>
              <a:t>Graph networks</a:t>
            </a: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4411024" y="4703724"/>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4266510" y="4430509"/>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4330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2124090" y="331296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3819979" y="2815558"/>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4411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410" r="72013" b="45433"/>
          <a:stretch/>
        </p:blipFill>
        <p:spPr>
          <a:xfrm>
            <a:off x="3949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325925" y="2946291"/>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5105893" y="3205369"/>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a:endCxn id="48" idx="1"/>
          </p:cNvCxnSpPr>
          <p:nvPr/>
        </p:nvCxnSpPr>
        <p:spPr bwMode="auto">
          <a:xfrm>
            <a:off x="2092530" y="1413449"/>
            <a:ext cx="1704834" cy="1669"/>
          </a:xfrm>
          <a:prstGeom prst="straightConnector1">
            <a:avLst/>
          </a:prstGeom>
          <a:noFill/>
          <a:ln w="22225">
            <a:solidFill>
              <a:srgbClr val="FF0000"/>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4566582"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4422067"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4277551" y="2271139"/>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4341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2092532"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2131853" y="5558131"/>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55863" y="5440053"/>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L0</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47846" y="3378641"/>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L1</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47846" y="1596272"/>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L2</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5007260" y="4179324"/>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1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5024093" y="2017436"/>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2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3" name="TextBox 242">
            <a:extLst>
              <a:ext uri="{FF2B5EF4-FFF2-40B4-BE49-F238E27FC236}">
                <a16:creationId xmlns:a16="http://schemas.microsoft.com/office/drawing/2014/main" id="{17E145D7-E9CC-0C40-B16E-5357CA0DD374}"/>
              </a:ext>
            </a:extLst>
          </p:cNvPr>
          <p:cNvSpPr txBox="1"/>
          <p:nvPr/>
        </p:nvSpPr>
        <p:spPr>
          <a:xfrm>
            <a:off x="6289307" y="1524645"/>
            <a:ext cx="2829917" cy="3970318"/>
          </a:xfrm>
          <a:prstGeom prst="rect">
            <a:avLst/>
          </a:prstGeom>
          <a:noFill/>
        </p:spPr>
        <p:txBody>
          <a:bodyPr wrap="square" rtlCol="0">
            <a:spAutoFit/>
          </a:bodyPr>
          <a:lstStyle/>
          <a:p>
            <a:r>
              <a:rPr lang="en-US" dirty="0">
                <a:solidFill>
                  <a:srgbClr val="3333FF"/>
                </a:solidFill>
                <a:latin typeface="Tahoma"/>
              </a:rPr>
              <a:t>L1 is a probabilistic generative model.</a:t>
            </a:r>
          </a:p>
          <a:p>
            <a:endParaRPr lang="en-US" dirty="0">
              <a:solidFill>
                <a:srgbClr val="3333FF"/>
              </a:solidFill>
              <a:latin typeface="Tahoma"/>
            </a:endParaRPr>
          </a:p>
          <a:p>
            <a:r>
              <a:rPr lang="en-US" dirty="0">
                <a:solidFill>
                  <a:srgbClr val="3333FF"/>
                </a:solidFill>
                <a:latin typeface="Tahoma"/>
              </a:rPr>
              <a:t>Using normalizing flows for modeling the distribution.</a:t>
            </a:r>
          </a:p>
          <a:p>
            <a:endParaRPr lang="en-US" dirty="0">
              <a:solidFill>
                <a:srgbClr val="3333FF"/>
              </a:solidFill>
              <a:latin typeface="Tahoma"/>
            </a:endParaRPr>
          </a:p>
          <a:p>
            <a:r>
              <a:rPr lang="en-US" dirty="0">
                <a:solidFill>
                  <a:srgbClr val="3333FF"/>
                </a:solidFill>
                <a:latin typeface="Tahoma"/>
              </a:rPr>
              <a:t>We have explored new architectures  such as stochastic differential equation models and probabilistic circuits to implement the generative models. </a:t>
            </a:r>
          </a:p>
        </p:txBody>
      </p:sp>
      <mc:AlternateContent xmlns:mc="http://schemas.openxmlformats.org/markup-compatibility/2006">
        <mc:Choice xmlns:a14="http://schemas.microsoft.com/office/drawing/2010/main" Requires="a14">
          <p:sp>
            <p:nvSpPr>
              <p:cNvPr id="244" name="Rectangle 243">
                <a:extLst>
                  <a:ext uri="{FF2B5EF4-FFF2-40B4-BE49-F238E27FC236}">
                    <a16:creationId xmlns:a16="http://schemas.microsoft.com/office/drawing/2014/main" id="{99D5E65E-D18E-C54A-882B-505F87275134}"/>
                  </a:ext>
                </a:extLst>
              </p:cNvPr>
              <p:cNvSpPr/>
              <p:nvPr/>
            </p:nvSpPr>
            <p:spPr>
              <a:xfrm>
                <a:off x="371103" y="3855625"/>
                <a:ext cx="18778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r>
                        <a:rPr lang="en-US" sz="1400" i="1">
                          <a:solidFill>
                            <a:srgbClr val="7030A0"/>
                          </a:solidFill>
                          <a:latin typeface="Cambria Math" panose="02040503050406030204" pitchFamily="18" charset="0"/>
                        </a:rPr>
                        <m:t>𝑖𝑛𝑝𝑢𝑡</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𝑒𝑥𝑝𝑙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p:txBody>
          </p:sp>
        </mc:Choice>
        <mc:Fallback>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371103" y="3855625"/>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11B75E80-9465-A343-9824-F895ECCDFD52}"/>
              </a:ext>
            </a:extLst>
          </p:cNvPr>
          <p:cNvSpPr/>
          <p:nvPr/>
        </p:nvSpPr>
        <p:spPr>
          <a:xfrm>
            <a:off x="3797366" y="889130"/>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55" name="Picture 54">
            <a:extLst>
              <a:ext uri="{FF2B5EF4-FFF2-40B4-BE49-F238E27FC236}">
                <a16:creationId xmlns:a16="http://schemas.microsoft.com/office/drawing/2014/main" id="{5B020A4A-BBDA-5D4B-B1C3-E3E18EF73D1F}"/>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39168"/>
          <a:stretch/>
        </p:blipFill>
        <p:spPr>
          <a:xfrm>
            <a:off x="3951110" y="1037358"/>
            <a:ext cx="1693022" cy="779190"/>
          </a:xfrm>
          <a:prstGeom prst="rect">
            <a:avLst/>
          </a:prstGeom>
        </p:spPr>
      </p:pic>
      <p:cxnSp>
        <p:nvCxnSpPr>
          <p:cNvPr id="56" name="Straight Arrow Connector 55">
            <a:extLst>
              <a:ext uri="{FF2B5EF4-FFF2-40B4-BE49-F238E27FC236}">
                <a16:creationId xmlns:a16="http://schemas.microsoft.com/office/drawing/2014/main" id="{DA2C2F5D-402B-E647-A80E-4FE3602FBE47}"/>
              </a:ext>
            </a:extLst>
          </p:cNvPr>
          <p:cNvCxnSpPr>
            <a:cxnSpLocks/>
            <a:endCxn id="215" idx="0"/>
          </p:cNvCxnSpPr>
          <p:nvPr/>
        </p:nvCxnSpPr>
        <p:spPr bwMode="auto">
          <a:xfrm>
            <a:off x="4422066" y="1931983"/>
            <a:ext cx="1" cy="33915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3" name="Rectangle 2">
            <a:extLst>
              <a:ext uri="{FF2B5EF4-FFF2-40B4-BE49-F238E27FC236}">
                <a16:creationId xmlns:a16="http://schemas.microsoft.com/office/drawing/2014/main" id="{53EDCE00-4CD4-F84C-A70A-AB0FE29E32C4}"/>
              </a:ext>
            </a:extLst>
          </p:cNvPr>
          <p:cNvSpPr/>
          <p:nvPr/>
        </p:nvSpPr>
        <p:spPr>
          <a:xfrm>
            <a:off x="7091803" y="1072879"/>
            <a:ext cx="909031" cy="369332"/>
          </a:xfrm>
          <a:prstGeom prst="rect">
            <a:avLst/>
          </a:prstGeom>
        </p:spPr>
        <p:txBody>
          <a:bodyPr wrap="none">
            <a:spAutoFit/>
          </a:bodyPr>
          <a:lstStyle/>
          <a:p>
            <a:r>
              <a:rPr lang="en-US" dirty="0">
                <a:solidFill>
                  <a:srgbClr val="3333FF"/>
                </a:solidFill>
              </a:rPr>
              <a:t>Level 1</a:t>
            </a:r>
            <a:endParaRPr lang="en-US" dirty="0"/>
          </a:p>
        </p:txBody>
      </p:sp>
      <p:sp>
        <p:nvSpPr>
          <p:cNvPr id="49" name="Title 6">
            <a:extLst>
              <a:ext uri="{FF2B5EF4-FFF2-40B4-BE49-F238E27FC236}">
                <a16:creationId xmlns:a16="http://schemas.microsoft.com/office/drawing/2014/main" id="{2EE5EA41-EE90-9F42-B839-BD2486AA44D4}"/>
              </a:ext>
            </a:extLst>
          </p:cNvPr>
          <p:cNvSpPr>
            <a:spLocks noGrp="1"/>
          </p:cNvSpPr>
          <p:nvPr>
            <p:ph type="ctrTitle"/>
          </p:nvPr>
        </p:nvSpPr>
        <p:spPr>
          <a:xfrm>
            <a:off x="396506" y="108888"/>
            <a:ext cx="7143750" cy="612648"/>
          </a:xfrm>
        </p:spPr>
        <p:txBody>
          <a:bodyPr/>
          <a:lstStyle/>
          <a:p>
            <a:r>
              <a:rPr lang="en-US" dirty="0"/>
              <a:t>Predictive Coding (PC) Based ML</a:t>
            </a:r>
          </a:p>
        </p:txBody>
      </p:sp>
      <p:sp>
        <p:nvSpPr>
          <p:cNvPr id="50" name="Rectangle 49">
            <a:extLst>
              <a:ext uri="{FF2B5EF4-FFF2-40B4-BE49-F238E27FC236}">
                <a16:creationId xmlns:a16="http://schemas.microsoft.com/office/drawing/2014/main" id="{7EB8A803-F1AB-8B4B-9DAE-4B055D442192}"/>
              </a:ext>
            </a:extLst>
          </p:cNvPr>
          <p:cNvSpPr/>
          <p:nvPr/>
        </p:nvSpPr>
        <p:spPr>
          <a:xfrm>
            <a:off x="4080742" y="6174836"/>
            <a:ext cx="5020874" cy="584775"/>
          </a:xfrm>
          <a:prstGeom prst="rect">
            <a:avLst/>
          </a:prstGeom>
        </p:spPr>
        <p:txBody>
          <a:bodyPr wrap="square">
            <a:spAutoFit/>
          </a:bodyPr>
          <a:lstStyle/>
          <a:p>
            <a:r>
              <a:rPr lang="en-US" sz="1600" dirty="0">
                <a:solidFill>
                  <a:srgbClr val="2221FF"/>
                </a:solidFill>
              </a:rPr>
              <a:t>Model-Centered Assurance for Autonomous Systems. Jha, </a:t>
            </a:r>
            <a:r>
              <a:rPr lang="en-US" sz="1600" dirty="0" err="1">
                <a:solidFill>
                  <a:srgbClr val="2221FF"/>
                </a:solidFill>
              </a:rPr>
              <a:t>Rushby</a:t>
            </a:r>
            <a:r>
              <a:rPr lang="en-US" sz="1600" dirty="0">
                <a:solidFill>
                  <a:srgbClr val="2221FF"/>
                </a:solidFill>
              </a:rPr>
              <a:t> and Natarajan. SafeCOMP’20</a:t>
            </a:r>
          </a:p>
        </p:txBody>
      </p:sp>
    </p:spTree>
    <p:extLst>
      <p:ext uri="{BB962C8B-B14F-4D97-AF65-F5344CB8AC3E}">
        <p14:creationId xmlns:p14="http://schemas.microsoft.com/office/powerpoint/2010/main" val="2269251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a:pPr>
                <a:defRPr/>
              </a:pPr>
              <a:t>19</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396506" y="108888"/>
            <a:ext cx="7143750" cy="612648"/>
          </a:xfrm>
        </p:spPr>
        <p:txBody>
          <a:bodyPr/>
          <a:lstStyle/>
          <a:p>
            <a:r>
              <a:rPr lang="en-US" dirty="0"/>
              <a:t>Predictive Coding (PC) Based ML</a:t>
            </a:r>
          </a:p>
        </p:txBody>
      </p:sp>
      <p:sp>
        <p:nvSpPr>
          <p:cNvPr id="4" name="Rounded Rectangle 3">
            <a:extLst>
              <a:ext uri="{FF2B5EF4-FFF2-40B4-BE49-F238E27FC236}">
                <a16:creationId xmlns:a16="http://schemas.microsoft.com/office/drawing/2014/main" id="{24FB43B0-36C6-0B4E-920A-D899112DB4CB}"/>
              </a:ext>
            </a:extLst>
          </p:cNvPr>
          <p:cNvSpPr/>
          <p:nvPr/>
        </p:nvSpPr>
        <p:spPr>
          <a:xfrm>
            <a:off x="396507" y="4737913"/>
            <a:ext cx="1743109"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1" name="Rounded Rectangle 10">
            <a:extLst>
              <a:ext uri="{FF2B5EF4-FFF2-40B4-BE49-F238E27FC236}">
                <a16:creationId xmlns:a16="http://schemas.microsoft.com/office/drawing/2014/main" id="{089CEFF1-B880-D84C-A444-081AF014233E}"/>
              </a:ext>
            </a:extLst>
          </p:cNvPr>
          <p:cNvSpPr/>
          <p:nvPr/>
        </p:nvSpPr>
        <p:spPr>
          <a:xfrm>
            <a:off x="3810829" y="5023982"/>
            <a:ext cx="216886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13" name="Picture 12">
            <a:extLst>
              <a:ext uri="{FF2B5EF4-FFF2-40B4-BE49-F238E27FC236}">
                <a16:creationId xmlns:a16="http://schemas.microsoft.com/office/drawing/2014/main" id="{7E16DA09-E3B4-BD40-9CA1-B5CE5C76E3C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3813" y="4849174"/>
            <a:ext cx="732786" cy="606320"/>
          </a:xfrm>
          <a:prstGeom prst="rect">
            <a:avLst/>
          </a:prstGeom>
        </p:spPr>
      </p:pic>
      <p:pic>
        <p:nvPicPr>
          <p:cNvPr id="14" name="Picture 13">
            <a:extLst>
              <a:ext uri="{FF2B5EF4-FFF2-40B4-BE49-F238E27FC236}">
                <a16:creationId xmlns:a16="http://schemas.microsoft.com/office/drawing/2014/main" id="{8F2ACE92-3452-C848-A5FC-03A5D534F4A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25385" y="5246212"/>
            <a:ext cx="777587" cy="686417"/>
          </a:xfrm>
          <a:prstGeom prst="rect">
            <a:avLst/>
          </a:prstGeom>
        </p:spPr>
      </p:pic>
      <p:pic>
        <p:nvPicPr>
          <p:cNvPr id="15" name="Picture 14">
            <a:extLst>
              <a:ext uri="{FF2B5EF4-FFF2-40B4-BE49-F238E27FC236}">
                <a16:creationId xmlns:a16="http://schemas.microsoft.com/office/drawing/2014/main" id="{20EB6214-26A8-F845-ABB7-E8C902ECAA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586218" y="5217554"/>
            <a:ext cx="705601" cy="715075"/>
          </a:xfrm>
          <a:prstGeom prst="rect">
            <a:avLst/>
          </a:prstGeom>
        </p:spPr>
      </p:pic>
      <p:sp>
        <p:nvSpPr>
          <p:cNvPr id="16" name="Trapezoid 15">
            <a:extLst>
              <a:ext uri="{FF2B5EF4-FFF2-40B4-BE49-F238E27FC236}">
                <a16:creationId xmlns:a16="http://schemas.microsoft.com/office/drawing/2014/main" id="{ABCB0B16-6C80-4848-B541-291B2FC08327}"/>
              </a:ext>
            </a:extLst>
          </p:cNvPr>
          <p:cNvSpPr/>
          <p:nvPr/>
        </p:nvSpPr>
        <p:spPr>
          <a:xfrm rot="10800000">
            <a:off x="666598" y="5650287"/>
            <a:ext cx="1227221" cy="541787"/>
          </a:xfrm>
          <a:prstGeom prst="trapezoid">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7" name="TextBox 16">
            <a:extLst>
              <a:ext uri="{FF2B5EF4-FFF2-40B4-BE49-F238E27FC236}">
                <a16:creationId xmlns:a16="http://schemas.microsoft.com/office/drawing/2014/main" id="{CEBFF755-631C-3446-8A5B-0FAF54C04A50}"/>
              </a:ext>
            </a:extLst>
          </p:cNvPr>
          <p:cNvSpPr txBox="1"/>
          <p:nvPr/>
        </p:nvSpPr>
        <p:spPr>
          <a:xfrm>
            <a:off x="1027492" y="5736513"/>
            <a:ext cx="567784" cy="369332"/>
          </a:xfrm>
          <a:prstGeom prst="rect">
            <a:avLst/>
          </a:prstGeom>
          <a:noFill/>
        </p:spPr>
        <p:txBody>
          <a:bodyPr wrap="none" rtlCol="0">
            <a:spAutoFit/>
          </a:bodyPr>
          <a:lstStyle/>
          <a:p>
            <a:r>
              <a:rPr lang="en-US" dirty="0">
                <a:solidFill>
                  <a:prstClr val="black"/>
                </a:solidFill>
                <a:latin typeface="Tahoma"/>
              </a:rPr>
              <a:t>LEC</a:t>
            </a:r>
          </a:p>
        </p:txBody>
      </p:sp>
      <p:sp>
        <p:nvSpPr>
          <p:cNvPr id="18" name="Right Arrow 17">
            <a:extLst>
              <a:ext uri="{FF2B5EF4-FFF2-40B4-BE49-F238E27FC236}">
                <a16:creationId xmlns:a16="http://schemas.microsoft.com/office/drawing/2014/main" id="{BE425615-CB6D-A84B-A9D0-F65DED05DCAA}"/>
              </a:ext>
            </a:extLst>
          </p:cNvPr>
          <p:cNvSpPr/>
          <p:nvPr/>
        </p:nvSpPr>
        <p:spPr>
          <a:xfrm rot="5400000">
            <a:off x="1219691" y="5436317"/>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9" name="Right Arrow 18">
            <a:extLst>
              <a:ext uri="{FF2B5EF4-FFF2-40B4-BE49-F238E27FC236}">
                <a16:creationId xmlns:a16="http://schemas.microsoft.com/office/drawing/2014/main" id="{26E3FDC3-98AE-C246-B3F2-01981D5F1F83}"/>
              </a:ext>
            </a:extLst>
          </p:cNvPr>
          <p:cNvSpPr/>
          <p:nvPr/>
        </p:nvSpPr>
        <p:spPr>
          <a:xfrm rot="5400000">
            <a:off x="1070238" y="6316648"/>
            <a:ext cx="461399" cy="2122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F2724F7-0DDE-EE46-8479-69F9BBFD20D8}"/>
                  </a:ext>
                </a:extLst>
              </p:cNvPr>
              <p:cNvSpPr txBox="1"/>
              <p:nvPr/>
            </p:nvSpPr>
            <p:spPr>
              <a:xfrm>
                <a:off x="1778487" y="6286323"/>
                <a:ext cx="21898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oMath>
                  </m:oMathPara>
                </a14:m>
                <a:endParaRPr lang="en-US"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𝑝</m:t>
                      </m:r>
                      <m:d>
                        <m:dPr>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𝑒𝑥𝑝𝑙</m:t>
                          </m:r>
                          <m:r>
                            <a:rPr lang="en-US" i="1">
                              <a:solidFill>
                                <a:srgbClr val="7030A0"/>
                              </a:solidFill>
                              <a:latin typeface="Cambria Math" panose="02040503050406030204" pitchFamily="18" charset="0"/>
                            </a:rPr>
                            <m:t> </m:t>
                          </m:r>
                        </m:e>
                      </m:d>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𝑖𝑛𝑝𝑢𝑡</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𝑐𝑙𝑎𝑠𝑠</m:t>
                      </m:r>
                      <m:r>
                        <a:rPr lang="en-US" i="1">
                          <a:solidFill>
                            <a:srgbClr val="7030A0"/>
                          </a:solidFill>
                          <a:latin typeface="Cambria Math" panose="02040503050406030204" pitchFamily="18" charset="0"/>
                        </a:rPr>
                        <m:t>)</m:t>
                      </m:r>
                    </m:oMath>
                  </m:oMathPara>
                </a14:m>
                <a:endParaRPr lang="en-US" dirty="0">
                  <a:solidFill>
                    <a:srgbClr val="7030A0"/>
                  </a:solidFill>
                  <a:latin typeface="Tahoma"/>
                </a:endParaRPr>
              </a:p>
            </p:txBody>
          </p:sp>
        </mc:Choice>
        <mc:Fallback>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1778487" y="6286323"/>
                <a:ext cx="2189894" cy="553998"/>
              </a:xfrm>
              <a:prstGeom prst="rect">
                <a:avLst/>
              </a:prstGeom>
              <a:blipFill>
                <a:blip r:embed="rId5"/>
                <a:stretch>
                  <a:fillRect l="-2312" t="-2222" r="-2890" b="-20000"/>
                </a:stretch>
              </a:blipFill>
            </p:spPr>
            <p:txBody>
              <a:bodyPr/>
              <a:lstStyle/>
              <a:p>
                <a:r>
                  <a:rPr lang="en-US">
                    <a:noFill/>
                  </a:rPr>
                  <a:t> </a:t>
                </a:r>
              </a:p>
            </p:txBody>
          </p:sp>
        </mc:Fallback>
      </mc:AlternateContent>
      <p:pic>
        <p:nvPicPr>
          <p:cNvPr id="140" name="Picture 139">
            <a:extLst>
              <a:ext uri="{FF2B5EF4-FFF2-40B4-BE49-F238E27FC236}">
                <a16:creationId xmlns:a16="http://schemas.microsoft.com/office/drawing/2014/main" id="{F2DB41EC-3561-CF42-A943-538CEEED577C}"/>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346725" y="5446870"/>
            <a:ext cx="578062" cy="455174"/>
          </a:xfrm>
          <a:prstGeom prst="rect">
            <a:avLst/>
          </a:prstGeom>
        </p:spPr>
      </p:pic>
      <p:sp>
        <p:nvSpPr>
          <p:cNvPr id="141" name="Rounded Rectangle 140">
            <a:extLst>
              <a:ext uri="{FF2B5EF4-FFF2-40B4-BE49-F238E27FC236}">
                <a16:creationId xmlns:a16="http://schemas.microsoft.com/office/drawing/2014/main" id="{2A3B724C-C360-DD4D-888F-3ECA22F16A74}"/>
              </a:ext>
            </a:extLst>
          </p:cNvPr>
          <p:cNvSpPr/>
          <p:nvPr/>
        </p:nvSpPr>
        <p:spPr>
          <a:xfrm>
            <a:off x="371105" y="2769165"/>
            <a:ext cx="1743835" cy="1612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42" name="TextBox 141">
            <a:extLst>
              <a:ext uri="{FF2B5EF4-FFF2-40B4-BE49-F238E27FC236}">
                <a16:creationId xmlns:a16="http://schemas.microsoft.com/office/drawing/2014/main" id="{284BCD74-BF3F-A94B-90B2-DC2FB1CC6693}"/>
              </a:ext>
            </a:extLst>
          </p:cNvPr>
          <p:cNvSpPr txBox="1"/>
          <p:nvPr/>
        </p:nvSpPr>
        <p:spPr>
          <a:xfrm>
            <a:off x="509809" y="2938720"/>
            <a:ext cx="1466427" cy="923330"/>
          </a:xfrm>
          <a:prstGeom prst="rect">
            <a:avLst/>
          </a:prstGeom>
          <a:noFill/>
        </p:spPr>
        <p:txBody>
          <a:bodyPr wrap="none" rtlCol="0">
            <a:spAutoFit/>
          </a:bodyPr>
          <a:lstStyle/>
          <a:p>
            <a:r>
              <a:rPr lang="en-US" dirty="0">
                <a:solidFill>
                  <a:prstClr val="black"/>
                </a:solidFill>
                <a:latin typeface="Tahoma"/>
              </a:rPr>
              <a:t>Probabilistic </a:t>
            </a:r>
          </a:p>
          <a:p>
            <a:r>
              <a:rPr lang="en-US" dirty="0">
                <a:solidFill>
                  <a:prstClr val="black"/>
                </a:solidFill>
                <a:latin typeface="Tahoma"/>
              </a:rPr>
              <a:t>Generative </a:t>
            </a:r>
          </a:p>
          <a:p>
            <a:r>
              <a:rPr lang="en-US" dirty="0">
                <a:solidFill>
                  <a:prstClr val="black"/>
                </a:solidFill>
                <a:latin typeface="Tahoma"/>
              </a:rPr>
              <a:t>Model</a:t>
            </a:r>
          </a:p>
        </p:txBody>
      </p:sp>
      <p:cxnSp>
        <p:nvCxnSpPr>
          <p:cNvPr id="156" name="Straight Arrow Connector 155">
            <a:extLst>
              <a:ext uri="{FF2B5EF4-FFF2-40B4-BE49-F238E27FC236}">
                <a16:creationId xmlns:a16="http://schemas.microsoft.com/office/drawing/2014/main" id="{BE9337E4-71E9-B34E-9C9D-57647E60E4F9}"/>
              </a:ext>
            </a:extLst>
          </p:cNvPr>
          <p:cNvCxnSpPr>
            <a:cxnSpLocks/>
          </p:cNvCxnSpPr>
          <p:nvPr/>
        </p:nvCxnSpPr>
        <p:spPr bwMode="auto">
          <a:xfrm flipH="1" flipV="1">
            <a:off x="2095875" y="4213325"/>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164" name="Straight Arrow Connector 163">
            <a:extLst>
              <a:ext uri="{FF2B5EF4-FFF2-40B4-BE49-F238E27FC236}">
                <a16:creationId xmlns:a16="http://schemas.microsoft.com/office/drawing/2014/main" id="{52020714-AE7F-8445-9E4B-AB77B6E85D67}"/>
              </a:ext>
            </a:extLst>
          </p:cNvPr>
          <p:cNvCxnSpPr>
            <a:cxnSpLocks/>
          </p:cNvCxnSpPr>
          <p:nvPr/>
        </p:nvCxnSpPr>
        <p:spPr bwMode="auto">
          <a:xfrm>
            <a:off x="4555539" y="4567114"/>
            <a:ext cx="449040"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mc:AlternateContent xmlns:mc="http://schemas.openxmlformats.org/markup-compatibility/2006">
        <mc:Choice xmlns:a14="http://schemas.microsoft.com/office/drawing/2010/main" Requires="a14">
          <p:sp>
            <p:nvSpPr>
              <p:cNvPr id="168" name="Rounded Rectangle 167">
                <a:extLst>
                  <a:ext uri="{FF2B5EF4-FFF2-40B4-BE49-F238E27FC236}">
                    <a16:creationId xmlns:a16="http://schemas.microsoft.com/office/drawing/2014/main" id="{F3ADF48A-B521-5D4A-A438-DBA7336D02D1}"/>
                  </a:ext>
                </a:extLst>
              </p:cNvPr>
              <p:cNvSpPr/>
              <p:nvPr/>
            </p:nvSpPr>
            <p:spPr>
              <a:xfrm>
                <a:off x="359401" y="925302"/>
                <a:ext cx="1743835" cy="1560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endParaRPr lang="en-US" sz="105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1</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a:p>
                <a:r>
                  <a:rPr lang="en-US" sz="1400" dirty="0">
                    <a:solidFill>
                      <a:srgbClr val="7030A0"/>
                    </a:solidFill>
                    <a:latin typeface="Tahoma"/>
                  </a:rPr>
                  <a:t>      </a:t>
                </a:r>
                <a14:m>
                  <m:oMath xmlns:m="http://schemas.openxmlformats.org/officeDocument/2006/math">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2</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a14:m>
                <a:endParaRPr lang="en-US" sz="140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𝑛𝑜𝑑𝑒</m:t>
                      </m:r>
                      <m:r>
                        <a:rPr lang="en-US" sz="1400" i="1">
                          <a:solidFill>
                            <a:srgbClr val="7030A0"/>
                          </a:solidFill>
                          <a:latin typeface="Cambria Math" panose="02040503050406030204" pitchFamily="18" charset="0"/>
                        </a:rPr>
                        <m:t>3</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  </m:t>
                      </m:r>
                    </m:oMath>
                  </m:oMathPara>
                </a14:m>
                <a:endParaRPr lang="en-US" sz="1400" i="1" dirty="0">
                  <a:solidFill>
                    <a:srgbClr val="7030A0"/>
                  </a:solidFill>
                  <a:latin typeface="Cambria Math" panose="02040503050406030204" pitchFamily="18" charset="0"/>
                </a:endParaRPr>
              </a:p>
            </p:txBody>
          </p:sp>
        </mc:Choice>
        <mc:Fallback>
          <p:sp>
            <p:nvSpPr>
              <p:cNvPr id="168" name="Rounded Rectangle 167">
                <a:extLst>
                  <a:ext uri="{FF2B5EF4-FFF2-40B4-BE49-F238E27FC236}">
                    <a16:creationId xmlns:a16="http://schemas.microsoft.com/office/drawing/2014/main" id="{F3ADF48A-B521-5D4A-A438-DBA7336D02D1}"/>
                  </a:ext>
                </a:extLst>
              </p:cNvPr>
              <p:cNvSpPr>
                <a:spLocks noRot="1" noChangeAspect="1" noMove="1" noResize="1" noEditPoints="1" noAdjustHandles="1" noChangeArrowheads="1" noChangeShapeType="1" noTextEdit="1"/>
              </p:cNvSpPr>
              <p:nvPr/>
            </p:nvSpPr>
            <p:spPr>
              <a:xfrm>
                <a:off x="359401" y="925302"/>
                <a:ext cx="1743835" cy="1560337"/>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69" name="TextBox 168">
            <a:extLst>
              <a:ext uri="{FF2B5EF4-FFF2-40B4-BE49-F238E27FC236}">
                <a16:creationId xmlns:a16="http://schemas.microsoft.com/office/drawing/2014/main" id="{C01A333D-09C9-0241-875D-1D8A2C01111C}"/>
              </a:ext>
            </a:extLst>
          </p:cNvPr>
          <p:cNvSpPr txBox="1"/>
          <p:nvPr/>
        </p:nvSpPr>
        <p:spPr>
          <a:xfrm>
            <a:off x="314828" y="1066199"/>
            <a:ext cx="1793312" cy="369332"/>
          </a:xfrm>
          <a:prstGeom prst="rect">
            <a:avLst/>
          </a:prstGeom>
          <a:noFill/>
        </p:spPr>
        <p:txBody>
          <a:bodyPr wrap="none" rtlCol="0">
            <a:spAutoFit/>
          </a:bodyPr>
          <a:lstStyle/>
          <a:p>
            <a:pPr algn="ctr"/>
            <a:r>
              <a:rPr lang="en-US" dirty="0">
                <a:solidFill>
                  <a:prstClr val="black"/>
                </a:solidFill>
                <a:latin typeface="Tahoma"/>
              </a:rPr>
              <a:t>Graph networks</a:t>
            </a:r>
          </a:p>
        </p:txBody>
      </p:sp>
      <p:cxnSp>
        <p:nvCxnSpPr>
          <p:cNvPr id="176" name="Straight Arrow Connector 175">
            <a:extLst>
              <a:ext uri="{FF2B5EF4-FFF2-40B4-BE49-F238E27FC236}">
                <a16:creationId xmlns:a16="http://schemas.microsoft.com/office/drawing/2014/main" id="{C89CE392-0E5A-F54E-BBD7-FAE30E21E07B}"/>
              </a:ext>
            </a:extLst>
          </p:cNvPr>
          <p:cNvCxnSpPr>
            <a:cxnSpLocks/>
            <a:endCxn id="181" idx="4"/>
          </p:cNvCxnSpPr>
          <p:nvPr/>
        </p:nvCxnSpPr>
        <p:spPr bwMode="auto">
          <a:xfrm flipV="1">
            <a:off x="4411024" y="4703724"/>
            <a:ext cx="0" cy="345887"/>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181" name="Oval 180">
            <a:extLst>
              <a:ext uri="{FF2B5EF4-FFF2-40B4-BE49-F238E27FC236}">
                <a16:creationId xmlns:a16="http://schemas.microsoft.com/office/drawing/2014/main" id="{63DAD971-701E-8348-AF37-10DA99430D43}"/>
              </a:ext>
            </a:extLst>
          </p:cNvPr>
          <p:cNvSpPr/>
          <p:nvPr/>
        </p:nvSpPr>
        <p:spPr>
          <a:xfrm>
            <a:off x="4266510" y="4430509"/>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183" name="Triangle 182">
            <a:extLst>
              <a:ext uri="{FF2B5EF4-FFF2-40B4-BE49-F238E27FC236}">
                <a16:creationId xmlns:a16="http://schemas.microsoft.com/office/drawing/2014/main" id="{7D4D5ABE-FD6C-9645-AC35-0CCEF05ADD5F}"/>
              </a:ext>
            </a:extLst>
          </p:cNvPr>
          <p:cNvSpPr/>
          <p:nvPr/>
        </p:nvSpPr>
        <p:spPr>
          <a:xfrm>
            <a:off x="4330604" y="448599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184" name="Straight Arrow Connector 183">
            <a:extLst>
              <a:ext uri="{FF2B5EF4-FFF2-40B4-BE49-F238E27FC236}">
                <a16:creationId xmlns:a16="http://schemas.microsoft.com/office/drawing/2014/main" id="{66DC27A2-367B-FB44-A4B9-952E73FB596B}"/>
              </a:ext>
            </a:extLst>
          </p:cNvPr>
          <p:cNvCxnSpPr>
            <a:cxnSpLocks/>
          </p:cNvCxnSpPr>
          <p:nvPr/>
        </p:nvCxnSpPr>
        <p:spPr bwMode="auto">
          <a:xfrm>
            <a:off x="2124090" y="3312960"/>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196" name="Rounded Rectangle 195">
            <a:extLst>
              <a:ext uri="{FF2B5EF4-FFF2-40B4-BE49-F238E27FC236}">
                <a16:creationId xmlns:a16="http://schemas.microsoft.com/office/drawing/2014/main" id="{C14714EC-9580-404C-8CD5-E037E2F4DD38}"/>
              </a:ext>
            </a:extLst>
          </p:cNvPr>
          <p:cNvSpPr/>
          <p:nvPr/>
        </p:nvSpPr>
        <p:spPr>
          <a:xfrm>
            <a:off x="3819979" y="2815558"/>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04" name="Straight Arrow Connector 203">
            <a:extLst>
              <a:ext uri="{FF2B5EF4-FFF2-40B4-BE49-F238E27FC236}">
                <a16:creationId xmlns:a16="http://schemas.microsoft.com/office/drawing/2014/main" id="{308262E1-67B0-EC4C-B90D-60B4CE056808}"/>
              </a:ext>
            </a:extLst>
          </p:cNvPr>
          <p:cNvCxnSpPr>
            <a:cxnSpLocks/>
            <a:endCxn id="181" idx="0"/>
          </p:cNvCxnSpPr>
          <p:nvPr/>
        </p:nvCxnSpPr>
        <p:spPr bwMode="auto">
          <a:xfrm>
            <a:off x="4411024" y="3855623"/>
            <a:ext cx="0" cy="57488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pic>
        <p:nvPicPr>
          <p:cNvPr id="209" name="Picture 208">
            <a:extLst>
              <a:ext uri="{FF2B5EF4-FFF2-40B4-BE49-F238E27FC236}">
                <a16:creationId xmlns:a16="http://schemas.microsoft.com/office/drawing/2014/main" id="{022C5DB2-D23A-7542-AC64-DBB9742C2D02}"/>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2410" r="72013" b="45433"/>
          <a:stretch/>
        </p:blipFill>
        <p:spPr>
          <a:xfrm>
            <a:off x="3949605" y="2949645"/>
            <a:ext cx="1026658" cy="716346"/>
          </a:xfrm>
          <a:prstGeom prst="rect">
            <a:avLst/>
          </a:prstGeom>
        </p:spPr>
      </p:pic>
      <p:pic>
        <p:nvPicPr>
          <p:cNvPr id="210" name="Picture 209">
            <a:extLst>
              <a:ext uri="{FF2B5EF4-FFF2-40B4-BE49-F238E27FC236}">
                <a16:creationId xmlns:a16="http://schemas.microsoft.com/office/drawing/2014/main" id="{29A6C5B1-28B0-754A-8700-54D580860DCD}"/>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325925" y="2946291"/>
            <a:ext cx="576449" cy="751307"/>
          </a:xfrm>
          <a:prstGeom prst="rect">
            <a:avLst/>
          </a:prstGeom>
        </p:spPr>
      </p:pic>
      <p:sp>
        <p:nvSpPr>
          <p:cNvPr id="211" name="Right Arrow 210">
            <a:extLst>
              <a:ext uri="{FF2B5EF4-FFF2-40B4-BE49-F238E27FC236}">
                <a16:creationId xmlns:a16="http://schemas.microsoft.com/office/drawing/2014/main" id="{A3EA853B-E47A-AF4C-B871-EB414426D534}"/>
              </a:ext>
            </a:extLst>
          </p:cNvPr>
          <p:cNvSpPr/>
          <p:nvPr/>
        </p:nvSpPr>
        <p:spPr>
          <a:xfrm>
            <a:off x="5105893" y="3205369"/>
            <a:ext cx="183391" cy="23314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12" name="Straight Arrow Connector 211">
            <a:extLst>
              <a:ext uri="{FF2B5EF4-FFF2-40B4-BE49-F238E27FC236}">
                <a16:creationId xmlns:a16="http://schemas.microsoft.com/office/drawing/2014/main" id="{8D84746B-A82D-804C-A915-1EA4537E65AA}"/>
              </a:ext>
            </a:extLst>
          </p:cNvPr>
          <p:cNvCxnSpPr>
            <a:cxnSpLocks/>
            <a:endCxn id="48" idx="1"/>
          </p:cNvCxnSpPr>
          <p:nvPr/>
        </p:nvCxnSpPr>
        <p:spPr bwMode="auto">
          <a:xfrm>
            <a:off x="2092530" y="1413449"/>
            <a:ext cx="1704834" cy="1669"/>
          </a:xfrm>
          <a:prstGeom prst="straightConnector1">
            <a:avLst/>
          </a:prstGeom>
          <a:noFill/>
          <a:ln w="22225">
            <a:solidFill>
              <a:srgbClr val="FF0000"/>
            </a:solidFill>
            <a:round/>
            <a:headEnd/>
            <a:tailEnd type="triangle"/>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59EC1B78-DDAD-8248-9F5D-FD7D8532BC8F}"/>
              </a:ext>
            </a:extLst>
          </p:cNvPr>
          <p:cNvCxnSpPr>
            <a:cxnSpLocks/>
          </p:cNvCxnSpPr>
          <p:nvPr/>
        </p:nvCxnSpPr>
        <p:spPr bwMode="auto">
          <a:xfrm>
            <a:off x="4566582" y="2407744"/>
            <a:ext cx="437999" cy="0"/>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E7365A2F-E0FF-474E-A345-F99E8CE06598}"/>
              </a:ext>
            </a:extLst>
          </p:cNvPr>
          <p:cNvCxnSpPr>
            <a:cxnSpLocks/>
            <a:endCxn id="215" idx="4"/>
          </p:cNvCxnSpPr>
          <p:nvPr/>
        </p:nvCxnSpPr>
        <p:spPr bwMode="auto">
          <a:xfrm flipH="1" flipV="1">
            <a:off x="4422067" y="2544352"/>
            <a:ext cx="6535" cy="27120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215" name="Oval 214">
            <a:extLst>
              <a:ext uri="{FF2B5EF4-FFF2-40B4-BE49-F238E27FC236}">
                <a16:creationId xmlns:a16="http://schemas.microsoft.com/office/drawing/2014/main" id="{605725BF-A04C-A04C-BA90-02BBE5879F0A}"/>
              </a:ext>
            </a:extLst>
          </p:cNvPr>
          <p:cNvSpPr/>
          <p:nvPr/>
        </p:nvSpPr>
        <p:spPr>
          <a:xfrm>
            <a:off x="4277551" y="2271139"/>
            <a:ext cx="289031" cy="2732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sp>
        <p:nvSpPr>
          <p:cNvPr id="216" name="Triangle 215">
            <a:extLst>
              <a:ext uri="{FF2B5EF4-FFF2-40B4-BE49-F238E27FC236}">
                <a16:creationId xmlns:a16="http://schemas.microsoft.com/office/drawing/2014/main" id="{18C0DF7F-0769-AB48-853F-E0B59BC8B9BA}"/>
              </a:ext>
            </a:extLst>
          </p:cNvPr>
          <p:cNvSpPr/>
          <p:nvPr/>
        </p:nvSpPr>
        <p:spPr>
          <a:xfrm>
            <a:off x="4341645" y="2326624"/>
            <a:ext cx="168166" cy="1460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cxnSp>
        <p:nvCxnSpPr>
          <p:cNvPr id="234" name="Straight Arrow Connector 233">
            <a:extLst>
              <a:ext uri="{FF2B5EF4-FFF2-40B4-BE49-F238E27FC236}">
                <a16:creationId xmlns:a16="http://schemas.microsoft.com/office/drawing/2014/main" id="{3990C35E-E0BA-0745-8CF9-F43521876AF5}"/>
              </a:ext>
            </a:extLst>
          </p:cNvPr>
          <p:cNvCxnSpPr>
            <a:cxnSpLocks/>
          </p:cNvCxnSpPr>
          <p:nvPr/>
        </p:nvCxnSpPr>
        <p:spPr bwMode="auto">
          <a:xfrm flipH="1" flipV="1">
            <a:off x="2092532" y="1996382"/>
            <a:ext cx="1771385" cy="854626"/>
          </a:xfrm>
          <a:prstGeom prst="straightConnector1">
            <a:avLst/>
          </a:prstGeom>
          <a:ln>
            <a:solidFill>
              <a:srgbClr val="FF0000"/>
            </a:solidFill>
            <a:headEnd/>
            <a:tailEnd type="triangle"/>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5" name="Straight Arrow Connector 234">
            <a:extLst>
              <a:ext uri="{FF2B5EF4-FFF2-40B4-BE49-F238E27FC236}">
                <a16:creationId xmlns:a16="http://schemas.microsoft.com/office/drawing/2014/main" id="{882DF60D-7FA0-4645-B56B-04A9C994AF39}"/>
              </a:ext>
            </a:extLst>
          </p:cNvPr>
          <p:cNvCxnSpPr>
            <a:cxnSpLocks/>
          </p:cNvCxnSpPr>
          <p:nvPr/>
        </p:nvCxnSpPr>
        <p:spPr bwMode="auto">
          <a:xfrm>
            <a:off x="2131853" y="5558131"/>
            <a:ext cx="1686739" cy="17971"/>
          </a:xfrm>
          <a:prstGeom prst="straightConnector1">
            <a:avLst/>
          </a:prstGeom>
          <a:noFill/>
          <a:ln w="31750">
            <a:solidFill>
              <a:srgbClr val="FF0000"/>
            </a:solidFill>
            <a:round/>
            <a:headEnd/>
            <a:tailEnd type="triangle"/>
          </a:ln>
          <a:extLst>
            <a:ext uri="{909E8E84-426E-40DD-AFC4-6F175D3DCCD1}">
              <a14:hiddenFill xmlns:a14="http://schemas.microsoft.com/office/drawing/2010/main">
                <a:noFill/>
              </a14:hiddenFill>
            </a:ext>
          </a:extLst>
        </p:spPr>
      </p:cxnSp>
      <p:sp>
        <p:nvSpPr>
          <p:cNvPr id="236" name="Rectangle 235">
            <a:extLst>
              <a:ext uri="{FF2B5EF4-FFF2-40B4-BE49-F238E27FC236}">
                <a16:creationId xmlns:a16="http://schemas.microsoft.com/office/drawing/2014/main" id="{93083D56-D6C3-004E-8321-AC1DE9F65483}"/>
              </a:ext>
            </a:extLst>
          </p:cNvPr>
          <p:cNvSpPr/>
          <p:nvPr/>
        </p:nvSpPr>
        <p:spPr>
          <a:xfrm>
            <a:off x="-55863" y="5440053"/>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L0</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7" name="Rectangle 236">
            <a:extLst>
              <a:ext uri="{FF2B5EF4-FFF2-40B4-BE49-F238E27FC236}">
                <a16:creationId xmlns:a16="http://schemas.microsoft.com/office/drawing/2014/main" id="{8A33D3FD-1A6D-A541-8EFD-10A95D4069B9}"/>
              </a:ext>
            </a:extLst>
          </p:cNvPr>
          <p:cNvSpPr/>
          <p:nvPr/>
        </p:nvSpPr>
        <p:spPr>
          <a:xfrm>
            <a:off x="-47846" y="3378641"/>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L1</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8" name="Rectangle 237">
            <a:extLst>
              <a:ext uri="{FF2B5EF4-FFF2-40B4-BE49-F238E27FC236}">
                <a16:creationId xmlns:a16="http://schemas.microsoft.com/office/drawing/2014/main" id="{174C1170-AD2F-B246-9367-9ABE3939C3B1}"/>
              </a:ext>
            </a:extLst>
          </p:cNvPr>
          <p:cNvSpPr/>
          <p:nvPr/>
        </p:nvSpPr>
        <p:spPr>
          <a:xfrm>
            <a:off x="-47846" y="1596272"/>
            <a:ext cx="452368" cy="400110"/>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L2</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39" name="Rectangle 238">
            <a:extLst>
              <a:ext uri="{FF2B5EF4-FFF2-40B4-BE49-F238E27FC236}">
                <a16:creationId xmlns:a16="http://schemas.microsoft.com/office/drawing/2014/main" id="{67407B72-84CF-8E45-A8EB-512816B739FC}"/>
              </a:ext>
            </a:extLst>
          </p:cNvPr>
          <p:cNvSpPr/>
          <p:nvPr/>
        </p:nvSpPr>
        <p:spPr>
          <a:xfrm>
            <a:off x="5007260" y="4179324"/>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1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0" name="Rectangle 239">
            <a:extLst>
              <a:ext uri="{FF2B5EF4-FFF2-40B4-BE49-F238E27FC236}">
                <a16:creationId xmlns:a16="http://schemas.microsoft.com/office/drawing/2014/main" id="{E3B98476-2345-094C-B1A3-782289B4BA58}"/>
              </a:ext>
            </a:extLst>
          </p:cNvPr>
          <p:cNvSpPr/>
          <p:nvPr/>
        </p:nvSpPr>
        <p:spPr>
          <a:xfrm>
            <a:off x="5024093" y="2017436"/>
            <a:ext cx="1099467" cy="707886"/>
          </a:xfrm>
          <a:prstGeom prst="rect">
            <a:avLst/>
          </a:prstGeom>
          <a:noFill/>
        </p:spPr>
        <p:txBody>
          <a:bodyPr wrap="none" lIns="91440" tIns="45720" rIns="91440" bIns="45720">
            <a:spAutoFit/>
          </a:bodyPr>
          <a:lstStyle/>
          <a:p>
            <a:pPr algn="ctr"/>
            <a:r>
              <a:rPr lang="en-US" sz="2000" dirty="0">
                <a:ln w="0"/>
                <a:solidFill>
                  <a:prstClr val="black"/>
                </a:solidFill>
                <a:effectLst>
                  <a:outerShdw blurRad="38100" dist="19050" dir="2700000" algn="tl" rotWithShape="0">
                    <a:prstClr val="black">
                      <a:alpha val="40000"/>
                    </a:prstClr>
                  </a:outerShdw>
                </a:effectLst>
                <a:latin typeface="Tahoma"/>
              </a:rPr>
              <a:t>Layer 2 </a:t>
            </a:r>
          </a:p>
          <a:p>
            <a:pPr algn="ctr"/>
            <a:r>
              <a:rPr lang="en-US" sz="2000" dirty="0">
                <a:ln w="0"/>
                <a:solidFill>
                  <a:prstClr val="black"/>
                </a:solidFill>
                <a:effectLst>
                  <a:outerShdw blurRad="38100" dist="19050" dir="2700000" algn="tl" rotWithShape="0">
                    <a:prstClr val="black">
                      <a:alpha val="40000"/>
                    </a:prstClr>
                  </a:outerShdw>
                </a:effectLst>
                <a:latin typeface="Tahoma"/>
              </a:rPr>
              <a:t>surprise</a:t>
            </a:r>
            <a:endParaRPr lang="en-US" sz="5400" dirty="0">
              <a:ln w="0"/>
              <a:solidFill>
                <a:prstClr val="black"/>
              </a:solidFill>
              <a:effectLst>
                <a:outerShdw blurRad="38100" dist="19050" dir="2700000" algn="tl" rotWithShape="0">
                  <a:prstClr val="black">
                    <a:alpha val="40000"/>
                  </a:prstClr>
                </a:outerShdw>
              </a:effectLst>
              <a:latin typeface="Tahoma"/>
            </a:endParaRPr>
          </a:p>
        </p:txBody>
      </p:sp>
      <p:sp>
        <p:nvSpPr>
          <p:cNvPr id="243" name="TextBox 242">
            <a:extLst>
              <a:ext uri="{FF2B5EF4-FFF2-40B4-BE49-F238E27FC236}">
                <a16:creationId xmlns:a16="http://schemas.microsoft.com/office/drawing/2014/main" id="{17E145D7-E9CC-0C40-B16E-5357CA0DD374}"/>
              </a:ext>
            </a:extLst>
          </p:cNvPr>
          <p:cNvSpPr txBox="1"/>
          <p:nvPr/>
        </p:nvSpPr>
        <p:spPr>
          <a:xfrm>
            <a:off x="6378948" y="2769165"/>
            <a:ext cx="2814640" cy="2585323"/>
          </a:xfrm>
          <a:prstGeom prst="rect">
            <a:avLst/>
          </a:prstGeom>
          <a:noFill/>
        </p:spPr>
        <p:txBody>
          <a:bodyPr wrap="square" rtlCol="0">
            <a:spAutoFit/>
          </a:bodyPr>
          <a:lstStyle/>
          <a:p>
            <a:r>
              <a:rPr lang="en-US" dirty="0">
                <a:solidFill>
                  <a:srgbClr val="3333FF"/>
                </a:solidFill>
                <a:latin typeface="Tahoma"/>
              </a:rPr>
              <a:t>L2 uses Graph Neural Networks and Markov Logic Networks.</a:t>
            </a:r>
          </a:p>
          <a:p>
            <a:endParaRPr lang="en-US" dirty="0">
              <a:solidFill>
                <a:srgbClr val="3333FF"/>
              </a:solidFill>
              <a:latin typeface="Tahoma"/>
            </a:endParaRPr>
          </a:p>
          <a:p>
            <a:r>
              <a:rPr lang="en-US" dirty="0">
                <a:solidFill>
                  <a:srgbClr val="3333FF"/>
                </a:solidFill>
                <a:latin typeface="Tahoma"/>
              </a:rPr>
              <a:t>This enables the use of larger spatial and temporal context making models robust to perturbations.</a:t>
            </a:r>
          </a:p>
        </p:txBody>
      </p:sp>
      <mc:AlternateContent xmlns:mc="http://schemas.openxmlformats.org/markup-compatibility/2006">
        <mc:Choice xmlns:a14="http://schemas.microsoft.com/office/drawing/2010/main" Requires="a14">
          <p:sp>
            <p:nvSpPr>
              <p:cNvPr id="244" name="Rectangle 243">
                <a:extLst>
                  <a:ext uri="{FF2B5EF4-FFF2-40B4-BE49-F238E27FC236}">
                    <a16:creationId xmlns:a16="http://schemas.microsoft.com/office/drawing/2014/main" id="{99D5E65E-D18E-C54A-882B-505F87275134}"/>
                  </a:ext>
                </a:extLst>
              </p:cNvPr>
              <p:cNvSpPr/>
              <p:nvPr/>
            </p:nvSpPr>
            <p:spPr>
              <a:xfrm>
                <a:off x="371103" y="3855625"/>
                <a:ext cx="18778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r>
                        <a:rPr lang="en-US" sz="1400" i="1">
                          <a:solidFill>
                            <a:srgbClr val="7030A0"/>
                          </a:solidFill>
                          <a:latin typeface="Cambria Math" panose="02040503050406030204" pitchFamily="18" charset="0"/>
                        </a:rPr>
                        <m:t>𝑖𝑛𝑝𝑢𝑡</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𝑒𝑥𝑝𝑙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𝑐𝑙𝑎𝑠𝑠</m:t>
                      </m:r>
                      <m:r>
                        <a:rPr lang="en-US" sz="1400" i="1">
                          <a:solidFill>
                            <a:srgbClr val="7030A0"/>
                          </a:solidFill>
                          <a:latin typeface="Cambria Math" panose="02040503050406030204" pitchFamily="18" charset="0"/>
                        </a:rPr>
                        <m:t>)  </m:t>
                      </m:r>
                    </m:oMath>
                  </m:oMathPara>
                </a14:m>
                <a:endParaRPr lang="en-US" sz="1400" i="1" dirty="0">
                  <a:solidFill>
                    <a:srgbClr val="7030A0"/>
                  </a:solidFill>
                  <a:latin typeface="Cambria Math" panose="02040503050406030204" pitchFamily="18" charset="0"/>
                </a:endParaRPr>
              </a:p>
            </p:txBody>
          </p:sp>
        </mc:Choice>
        <mc:Fallback>
          <p:sp>
            <p:nvSpPr>
              <p:cNvPr id="244" name="Rectangle 243">
                <a:extLst>
                  <a:ext uri="{FF2B5EF4-FFF2-40B4-BE49-F238E27FC236}">
                    <a16:creationId xmlns:a16="http://schemas.microsoft.com/office/drawing/2014/main" id="{99D5E65E-D18E-C54A-882B-505F87275134}"/>
                  </a:ext>
                </a:extLst>
              </p:cNvPr>
              <p:cNvSpPr>
                <a:spLocks noRot="1" noChangeAspect="1" noMove="1" noResize="1" noEditPoints="1" noAdjustHandles="1" noChangeArrowheads="1" noChangeShapeType="1" noTextEdit="1"/>
              </p:cNvSpPr>
              <p:nvPr/>
            </p:nvSpPr>
            <p:spPr>
              <a:xfrm>
                <a:off x="371103" y="3855625"/>
                <a:ext cx="1877886" cy="307777"/>
              </a:xfrm>
              <a:prstGeom prst="rect">
                <a:avLst/>
              </a:prstGeom>
              <a:blipFill>
                <a:blip r:embed="rId10"/>
                <a:stretch>
                  <a:fillRect b="-12000"/>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11B75E80-9465-A343-9824-F895ECCDFD52}"/>
              </a:ext>
            </a:extLst>
          </p:cNvPr>
          <p:cNvSpPr/>
          <p:nvPr/>
        </p:nvSpPr>
        <p:spPr>
          <a:xfrm>
            <a:off x="3797366" y="889130"/>
            <a:ext cx="2159719" cy="105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Tahoma"/>
            </a:endParaRPr>
          </a:p>
        </p:txBody>
      </p:sp>
      <p:pic>
        <p:nvPicPr>
          <p:cNvPr id="55" name="Picture 54">
            <a:extLst>
              <a:ext uri="{FF2B5EF4-FFF2-40B4-BE49-F238E27FC236}">
                <a16:creationId xmlns:a16="http://schemas.microsoft.com/office/drawing/2014/main" id="{5B020A4A-BBDA-5D4B-B1C3-E3E18EF73D1F}"/>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39168"/>
          <a:stretch/>
        </p:blipFill>
        <p:spPr>
          <a:xfrm>
            <a:off x="3951110" y="1037358"/>
            <a:ext cx="1693022" cy="779190"/>
          </a:xfrm>
          <a:prstGeom prst="rect">
            <a:avLst/>
          </a:prstGeom>
        </p:spPr>
      </p:pic>
      <p:cxnSp>
        <p:nvCxnSpPr>
          <p:cNvPr id="56" name="Straight Arrow Connector 55">
            <a:extLst>
              <a:ext uri="{FF2B5EF4-FFF2-40B4-BE49-F238E27FC236}">
                <a16:creationId xmlns:a16="http://schemas.microsoft.com/office/drawing/2014/main" id="{DA2C2F5D-402B-E647-A80E-4FE3602FBE47}"/>
              </a:ext>
            </a:extLst>
          </p:cNvPr>
          <p:cNvCxnSpPr>
            <a:cxnSpLocks/>
            <a:endCxn id="215" idx="0"/>
          </p:cNvCxnSpPr>
          <p:nvPr/>
        </p:nvCxnSpPr>
        <p:spPr bwMode="auto">
          <a:xfrm>
            <a:off x="4422066" y="1931983"/>
            <a:ext cx="1" cy="339154"/>
          </a:xfrm>
          <a:prstGeom prst="straightConnector1">
            <a:avLst/>
          </a:prstGeom>
          <a:noFill/>
          <a:ln w="22225">
            <a:solidFill>
              <a:srgbClr val="3333FF"/>
            </a:solidFill>
            <a:round/>
            <a:headEnd/>
            <a:tailEnd type="triangle"/>
          </a:ln>
          <a:extLst>
            <a:ext uri="{909E8E84-426E-40DD-AFC4-6F175D3DCCD1}">
              <a14:hiddenFill xmlns:a14="http://schemas.microsoft.com/office/drawing/2010/main">
                <a:noFill/>
              </a14:hiddenFill>
            </a:ext>
          </a:extLst>
        </p:spPr>
      </p:cxnSp>
      <p:sp>
        <p:nvSpPr>
          <p:cNvPr id="47" name="Rectangle 46">
            <a:extLst>
              <a:ext uri="{FF2B5EF4-FFF2-40B4-BE49-F238E27FC236}">
                <a16:creationId xmlns:a16="http://schemas.microsoft.com/office/drawing/2014/main" id="{56B28E08-0E26-5241-9F69-08645778F12E}"/>
              </a:ext>
            </a:extLst>
          </p:cNvPr>
          <p:cNvSpPr/>
          <p:nvPr/>
        </p:nvSpPr>
        <p:spPr>
          <a:xfrm>
            <a:off x="7174484" y="2030324"/>
            <a:ext cx="909031" cy="369332"/>
          </a:xfrm>
          <a:prstGeom prst="rect">
            <a:avLst/>
          </a:prstGeom>
        </p:spPr>
        <p:txBody>
          <a:bodyPr wrap="none">
            <a:spAutoFit/>
          </a:bodyPr>
          <a:lstStyle/>
          <a:p>
            <a:r>
              <a:rPr lang="en-US" dirty="0">
                <a:solidFill>
                  <a:srgbClr val="3333FF"/>
                </a:solidFill>
              </a:rPr>
              <a:t>Level 2</a:t>
            </a:r>
            <a:endParaRPr lang="en-US" dirty="0"/>
          </a:p>
        </p:txBody>
      </p:sp>
      <p:sp>
        <p:nvSpPr>
          <p:cNvPr id="49" name="Rectangle 48">
            <a:extLst>
              <a:ext uri="{FF2B5EF4-FFF2-40B4-BE49-F238E27FC236}">
                <a16:creationId xmlns:a16="http://schemas.microsoft.com/office/drawing/2014/main" id="{AFB2CA16-FED4-ED42-8549-E982D8351E6A}"/>
              </a:ext>
            </a:extLst>
          </p:cNvPr>
          <p:cNvSpPr/>
          <p:nvPr/>
        </p:nvSpPr>
        <p:spPr>
          <a:xfrm>
            <a:off x="4080742" y="6174836"/>
            <a:ext cx="5020874" cy="584775"/>
          </a:xfrm>
          <a:prstGeom prst="rect">
            <a:avLst/>
          </a:prstGeom>
        </p:spPr>
        <p:txBody>
          <a:bodyPr wrap="square">
            <a:spAutoFit/>
          </a:bodyPr>
          <a:lstStyle/>
          <a:p>
            <a:r>
              <a:rPr lang="en-US" sz="1600" dirty="0">
                <a:solidFill>
                  <a:srgbClr val="2221FF"/>
                </a:solidFill>
              </a:rPr>
              <a:t>Model-Centered Assurance for Autonomous Systems. Jha, </a:t>
            </a:r>
            <a:r>
              <a:rPr lang="en-US" sz="1600" dirty="0" err="1">
                <a:solidFill>
                  <a:srgbClr val="2221FF"/>
                </a:solidFill>
              </a:rPr>
              <a:t>Rushby</a:t>
            </a:r>
            <a:r>
              <a:rPr lang="en-US" sz="1600" dirty="0">
                <a:solidFill>
                  <a:srgbClr val="2221FF"/>
                </a:solidFill>
              </a:rPr>
              <a:t> and Natarajan. SafeCOMP’20</a:t>
            </a:r>
          </a:p>
        </p:txBody>
      </p:sp>
    </p:spTree>
    <p:extLst>
      <p:ext uri="{BB962C8B-B14F-4D97-AF65-F5344CB8AC3E}">
        <p14:creationId xmlns:p14="http://schemas.microsoft.com/office/powerpoint/2010/main" val="4048403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ACF282-3DA7-DB49-9E5B-8CF053EAEEBF}"/>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1B71C9C-8F53-334D-9528-28CE730942EF}"/>
              </a:ext>
            </a:extLst>
          </p:cNvPr>
          <p:cNvSpPr>
            <a:spLocks noGrp="1"/>
          </p:cNvSpPr>
          <p:nvPr>
            <p:ph type="sldNum" sz="quarter" idx="11"/>
          </p:nvPr>
        </p:nvSpPr>
        <p:spPr/>
        <p:txBody>
          <a:bodyPr/>
          <a:lstStyle/>
          <a:p>
            <a:pPr>
              <a:defRPr/>
            </a:pPr>
            <a:fld id="{231CC523-8BC6-4921-807A-66BD262F34AB}" type="slidenum">
              <a:rPr lang="en-US" smtClean="0"/>
              <a:pPr>
                <a:defRPr/>
              </a:pPr>
              <a:t>2</a:t>
            </a:fld>
            <a:endParaRPr lang="en-US"/>
          </a:p>
        </p:txBody>
      </p:sp>
      <p:sp>
        <p:nvSpPr>
          <p:cNvPr id="8" name="Title 7">
            <a:extLst>
              <a:ext uri="{FF2B5EF4-FFF2-40B4-BE49-F238E27FC236}">
                <a16:creationId xmlns:a16="http://schemas.microsoft.com/office/drawing/2014/main" id="{6F04A642-96A4-6640-9774-9EB61E911A8C}"/>
              </a:ext>
            </a:extLst>
          </p:cNvPr>
          <p:cNvSpPr>
            <a:spLocks noGrp="1"/>
          </p:cNvSpPr>
          <p:nvPr>
            <p:ph type="ctrTitle"/>
          </p:nvPr>
        </p:nvSpPr>
        <p:spPr>
          <a:xfrm>
            <a:off x="406173" y="130319"/>
            <a:ext cx="9525000" cy="612648"/>
          </a:xfrm>
        </p:spPr>
        <p:txBody>
          <a:bodyPr/>
          <a:lstStyle/>
          <a:p>
            <a:r>
              <a:rPr lang="en-US" dirty="0"/>
              <a:t>Three Coupled Challenges in AI</a:t>
            </a:r>
          </a:p>
        </p:txBody>
      </p:sp>
      <p:pic>
        <p:nvPicPr>
          <p:cNvPr id="1026" name="Picture 2">
            <a:extLst>
              <a:ext uri="{FF2B5EF4-FFF2-40B4-BE49-F238E27FC236}">
                <a16:creationId xmlns:a16="http://schemas.microsoft.com/office/drawing/2014/main" id="{BD3491D1-4F2D-814C-AE52-EF1F7E781AC9}"/>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286087" y="2562670"/>
            <a:ext cx="1842590" cy="138194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352C5FF-0F64-1D46-91A7-DE7AA4BB307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650705" y="2565933"/>
            <a:ext cx="1842590" cy="1381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2BB4B8-9C47-8743-BB69-54E6127656A9}"/>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147498" y="2565933"/>
            <a:ext cx="1842590" cy="13819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B00905-89E8-A64A-80D3-3A2A787A6D0C}"/>
              </a:ext>
            </a:extLst>
          </p:cNvPr>
          <p:cNvSpPr txBox="1"/>
          <p:nvPr/>
        </p:nvSpPr>
        <p:spPr>
          <a:xfrm>
            <a:off x="665194" y="3964400"/>
            <a:ext cx="8516321" cy="369332"/>
          </a:xfrm>
          <a:prstGeom prst="rect">
            <a:avLst/>
          </a:prstGeom>
          <a:noFill/>
        </p:spPr>
        <p:txBody>
          <a:bodyPr wrap="square" rtlCol="0">
            <a:spAutoFit/>
          </a:bodyPr>
          <a:lstStyle/>
          <a:p>
            <a:r>
              <a:rPr lang="en-US" dirty="0"/>
              <a:t>        Precipitation 17                       Precipitation 21                      Precipitation 55</a:t>
            </a:r>
          </a:p>
        </p:txBody>
      </p:sp>
      <p:sp>
        <p:nvSpPr>
          <p:cNvPr id="10" name="Rectangle 9">
            <a:extLst>
              <a:ext uri="{FF2B5EF4-FFF2-40B4-BE49-F238E27FC236}">
                <a16:creationId xmlns:a16="http://schemas.microsoft.com/office/drawing/2014/main" id="{7DEC4908-FDB4-7E4B-A514-7E73FA6158AA}"/>
              </a:ext>
            </a:extLst>
          </p:cNvPr>
          <p:cNvSpPr/>
          <p:nvPr/>
        </p:nvSpPr>
        <p:spPr>
          <a:xfrm>
            <a:off x="236005" y="2193338"/>
            <a:ext cx="8671989" cy="369332"/>
          </a:xfrm>
          <a:prstGeom prst="rect">
            <a:avLst/>
          </a:prstGeom>
        </p:spPr>
        <p:txBody>
          <a:bodyPr wrap="none">
            <a:spAutoFit/>
          </a:bodyPr>
          <a:lstStyle/>
          <a:p>
            <a:r>
              <a:rPr lang="en-US" b="1" dirty="0"/>
              <a:t>Lane detection trained for precipitation below 25 fails on high precipitation levels (OODs) </a:t>
            </a:r>
          </a:p>
        </p:txBody>
      </p:sp>
      <p:sp>
        <p:nvSpPr>
          <p:cNvPr id="14" name="Rectangle 13">
            <a:extLst>
              <a:ext uri="{FF2B5EF4-FFF2-40B4-BE49-F238E27FC236}">
                <a16:creationId xmlns:a16="http://schemas.microsoft.com/office/drawing/2014/main" id="{1988C856-BCFE-2945-9DDB-CD87B8B37420}"/>
              </a:ext>
            </a:extLst>
          </p:cNvPr>
          <p:cNvSpPr/>
          <p:nvPr/>
        </p:nvSpPr>
        <p:spPr>
          <a:xfrm>
            <a:off x="1094223" y="4403171"/>
            <a:ext cx="2185598" cy="369332"/>
          </a:xfrm>
          <a:prstGeom prst="rect">
            <a:avLst/>
          </a:prstGeom>
        </p:spPr>
        <p:txBody>
          <a:bodyPr wrap="none">
            <a:spAutoFit/>
          </a:bodyPr>
          <a:lstStyle/>
          <a:p>
            <a:r>
              <a:rPr lang="en-US" b="1" dirty="0"/>
              <a:t>OOD as novel classes</a:t>
            </a:r>
          </a:p>
        </p:txBody>
      </p:sp>
      <p:sp>
        <p:nvSpPr>
          <p:cNvPr id="11" name="TextBox 10">
            <a:extLst>
              <a:ext uri="{FF2B5EF4-FFF2-40B4-BE49-F238E27FC236}">
                <a16:creationId xmlns:a16="http://schemas.microsoft.com/office/drawing/2014/main" id="{6867D9FD-ADE7-384C-BEA1-A46B028B4FF8}"/>
              </a:ext>
            </a:extLst>
          </p:cNvPr>
          <p:cNvSpPr txBox="1"/>
          <p:nvPr/>
        </p:nvSpPr>
        <p:spPr>
          <a:xfrm>
            <a:off x="60048" y="830653"/>
            <a:ext cx="9083952"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3333FF"/>
                </a:solidFill>
              </a:rPr>
              <a:t>Trust</a:t>
            </a:r>
            <a:r>
              <a:rPr lang="en-US" sz="2000" dirty="0"/>
              <a:t>: Given a machine learning model trained on data from some distribution, how do we determine that the model can be trusted on a new input which may be out of the training distribution (OOD)? How do we supplement model’s prediction with a quantitative confidence?</a:t>
            </a:r>
          </a:p>
        </p:txBody>
      </p:sp>
      <p:sp>
        <p:nvSpPr>
          <p:cNvPr id="16" name="Rectangle 15">
            <a:extLst>
              <a:ext uri="{FF2B5EF4-FFF2-40B4-BE49-F238E27FC236}">
                <a16:creationId xmlns:a16="http://schemas.microsoft.com/office/drawing/2014/main" id="{0D5C031C-9BFA-E340-8A44-C9DAC735E824}"/>
              </a:ext>
            </a:extLst>
          </p:cNvPr>
          <p:cNvSpPr/>
          <p:nvPr/>
        </p:nvSpPr>
        <p:spPr>
          <a:xfrm>
            <a:off x="5864181" y="4433270"/>
            <a:ext cx="2244845" cy="369332"/>
          </a:xfrm>
          <a:prstGeom prst="rect">
            <a:avLst/>
          </a:prstGeom>
        </p:spPr>
        <p:txBody>
          <a:bodyPr wrap="none">
            <a:spAutoFit/>
          </a:bodyPr>
          <a:lstStyle/>
          <a:p>
            <a:r>
              <a:rPr lang="en-US" b="1" dirty="0"/>
              <a:t>OOD as novel context</a:t>
            </a:r>
          </a:p>
        </p:txBody>
      </p:sp>
      <p:pic>
        <p:nvPicPr>
          <p:cNvPr id="18" name="Google Shape;97;p19">
            <a:extLst>
              <a:ext uri="{FF2B5EF4-FFF2-40B4-BE49-F238E27FC236}">
                <a16:creationId xmlns:a16="http://schemas.microsoft.com/office/drawing/2014/main" id="{122ED2BD-7616-394F-833F-8FE0E08D6D28}"/>
              </a:ext>
            </a:extLst>
          </p:cNvPr>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7235518" y="4858048"/>
            <a:ext cx="1945997" cy="1322429"/>
          </a:xfrm>
          <a:prstGeom prst="rect">
            <a:avLst/>
          </a:prstGeom>
          <a:noFill/>
          <a:ln>
            <a:noFill/>
          </a:ln>
        </p:spPr>
      </p:pic>
      <p:pic>
        <p:nvPicPr>
          <p:cNvPr id="19" name="Google Shape;102;p19" descr="A picture containing text, building, outdoor, street&#10;&#10;Description automatically generated">
            <a:extLst>
              <a:ext uri="{FF2B5EF4-FFF2-40B4-BE49-F238E27FC236}">
                <a16:creationId xmlns:a16="http://schemas.microsoft.com/office/drawing/2014/main" id="{F65AB10F-78F6-D64A-BEBD-168125F12CD5}"/>
              </a:ext>
            </a:extLst>
          </p:cNvPr>
          <p:cNvPicPr preferRelativeResize="0"/>
          <p:nvPr/>
        </p:nvPicPr>
        <p:blipFill rotWithShape="1">
          <a:blip r:embed="rId7">
            <a:alphaModFix/>
          </a:blip>
          <a:srcRect/>
          <a:stretch/>
        </p:blipFill>
        <p:spPr>
          <a:xfrm>
            <a:off x="5848508" y="4789125"/>
            <a:ext cx="1231604" cy="1871230"/>
          </a:xfrm>
          <a:prstGeom prst="rect">
            <a:avLst/>
          </a:prstGeom>
          <a:noFill/>
          <a:ln>
            <a:noFill/>
          </a:ln>
        </p:spPr>
      </p:pic>
      <p:pic>
        <p:nvPicPr>
          <p:cNvPr id="1030" name="Picture 6" descr="Huntington Canyon Road Debris | S.R. 31 at milepost 36 in Hu… | Flickr">
            <a:extLst>
              <a:ext uri="{FF2B5EF4-FFF2-40B4-BE49-F238E27FC236}">
                <a16:creationId xmlns:a16="http://schemas.microsoft.com/office/drawing/2014/main" id="{7F5FB423-F0A6-944B-BC03-8C53E6192FD9}"/>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973034" y="4802602"/>
            <a:ext cx="1318809" cy="1765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bris slide on SR 503 east of Woodland | Additional trees a… | Flickr">
            <a:extLst>
              <a:ext uri="{FF2B5EF4-FFF2-40B4-BE49-F238E27FC236}">
                <a16:creationId xmlns:a16="http://schemas.microsoft.com/office/drawing/2014/main" id="{4B55CD5A-17E0-F24F-919F-425D5717F571}"/>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2793220" y="4911381"/>
            <a:ext cx="2375453" cy="133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812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9E577-6AA7-6B49-8A44-B72AFD6DA4E5}"/>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D1C576FE-C543-E240-B38D-E97712F79E83}"/>
              </a:ext>
            </a:extLst>
          </p:cNvPr>
          <p:cNvSpPr>
            <a:spLocks noGrp="1"/>
          </p:cNvSpPr>
          <p:nvPr>
            <p:ph type="sldNum" sz="quarter" idx="11"/>
          </p:nvPr>
        </p:nvSpPr>
        <p:spPr/>
        <p:txBody>
          <a:bodyPr/>
          <a:lstStyle/>
          <a:p>
            <a:pPr>
              <a:defRPr/>
            </a:pPr>
            <a:fld id="{231CC523-8BC6-4921-807A-66BD262F34AB}" type="slidenum">
              <a:rPr lang="en-US" smtClean="0"/>
              <a:pPr>
                <a:defRPr/>
              </a:pPr>
              <a:t>20</a:t>
            </a:fld>
            <a:endParaRPr lang="en-US"/>
          </a:p>
        </p:txBody>
      </p:sp>
      <p:sp>
        <p:nvSpPr>
          <p:cNvPr id="4" name="Content Placeholder 3">
            <a:extLst>
              <a:ext uri="{FF2B5EF4-FFF2-40B4-BE49-F238E27FC236}">
                <a16:creationId xmlns:a16="http://schemas.microsoft.com/office/drawing/2014/main" id="{5E57900A-9006-7A4C-AF9F-AF3CBB742C9D}"/>
              </a:ext>
            </a:extLst>
          </p:cNvPr>
          <p:cNvSpPr>
            <a:spLocks noGrp="1"/>
          </p:cNvSpPr>
          <p:nvPr>
            <p:ph sz="quarter" idx="13"/>
          </p:nvPr>
        </p:nvSpPr>
        <p:spPr>
          <a:xfrm>
            <a:off x="415736" y="1233048"/>
            <a:ext cx="8587588" cy="5305865"/>
          </a:xfrm>
        </p:spPr>
        <p:txBody>
          <a:bodyPr>
            <a:normAutofit/>
          </a:bodyPr>
          <a:lstStyle/>
          <a:p>
            <a:r>
              <a:rPr lang="en-US" sz="2200" dirty="0"/>
              <a:t>Basic Principle behind </a:t>
            </a:r>
            <a:r>
              <a:rPr lang="en-US" sz="2200" dirty="0" err="1"/>
              <a:t>TrinityAI</a:t>
            </a:r>
            <a:r>
              <a:rPr lang="en-US" sz="2200" dirty="0"/>
              <a:t> – Predictive Coding and the use of Context</a:t>
            </a:r>
          </a:p>
          <a:p>
            <a:endParaRPr lang="en-US" sz="2200" dirty="0"/>
          </a:p>
          <a:p>
            <a:r>
              <a:rPr lang="en-US" sz="2200" dirty="0"/>
              <a:t>Context-driven Trustworthy and Robust Learning</a:t>
            </a:r>
          </a:p>
          <a:p>
            <a:endParaRPr lang="en-US" sz="2200" dirty="0"/>
          </a:p>
          <a:p>
            <a:r>
              <a:rPr lang="en-US" sz="2200" dirty="0"/>
              <a:t>Improving Resilience Using Attributions/Explanations</a:t>
            </a:r>
          </a:p>
          <a:p>
            <a:endParaRPr lang="en-US" sz="2200" dirty="0"/>
          </a:p>
          <a:p>
            <a:r>
              <a:rPr lang="en-US" sz="2200" dirty="0"/>
              <a:t>Improving Attributions by Making Learning Models Robust</a:t>
            </a:r>
          </a:p>
          <a:p>
            <a:endParaRPr lang="en-US" sz="2200" dirty="0"/>
          </a:p>
          <a:p>
            <a:r>
              <a:rPr lang="en-US" sz="2200" dirty="0" err="1"/>
              <a:t>TrinityAI</a:t>
            </a:r>
            <a:r>
              <a:rPr lang="en-US" sz="2200" dirty="0"/>
              <a:t> Tool and Ongoing Work</a:t>
            </a:r>
          </a:p>
        </p:txBody>
      </p:sp>
      <p:sp>
        <p:nvSpPr>
          <p:cNvPr id="8" name="Title 7">
            <a:extLst>
              <a:ext uri="{FF2B5EF4-FFF2-40B4-BE49-F238E27FC236}">
                <a16:creationId xmlns:a16="http://schemas.microsoft.com/office/drawing/2014/main" id="{33C7F460-735A-264C-83BD-424BF47AC137}"/>
              </a:ext>
            </a:extLst>
          </p:cNvPr>
          <p:cNvSpPr>
            <a:spLocks noGrp="1"/>
          </p:cNvSpPr>
          <p:nvPr>
            <p:ph type="ctrTitle"/>
          </p:nvPr>
        </p:nvSpPr>
        <p:spPr>
          <a:xfrm>
            <a:off x="415735" y="146439"/>
            <a:ext cx="9525000" cy="612648"/>
          </a:xfrm>
        </p:spPr>
        <p:txBody>
          <a:bodyPr/>
          <a:lstStyle/>
          <a:p>
            <a:r>
              <a:rPr lang="en-US" dirty="0"/>
              <a:t>Rest of the talk </a:t>
            </a:r>
          </a:p>
        </p:txBody>
      </p:sp>
    </p:spTree>
    <p:extLst>
      <p:ext uri="{BB962C8B-B14F-4D97-AF65-F5344CB8AC3E}">
        <p14:creationId xmlns:p14="http://schemas.microsoft.com/office/powerpoint/2010/main" val="2787746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CC0B07-CFEF-EE40-9A78-7255C441E5E2}"/>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2D3157E-AF99-064E-8F6D-60DC8195DFCC}"/>
              </a:ext>
            </a:extLst>
          </p:cNvPr>
          <p:cNvSpPr>
            <a:spLocks noGrp="1"/>
          </p:cNvSpPr>
          <p:nvPr>
            <p:ph type="sldNum" sz="quarter" idx="11"/>
          </p:nvPr>
        </p:nvSpPr>
        <p:spPr/>
        <p:txBody>
          <a:bodyPr/>
          <a:lstStyle/>
          <a:p>
            <a:pPr>
              <a:defRPr/>
            </a:pPr>
            <a:fld id="{231CC523-8BC6-4921-807A-66BD262F34AB}" type="slidenum">
              <a:rPr lang="en-US" smtClean="0"/>
              <a:pPr>
                <a:defRPr/>
              </a:pPr>
              <a:t>21</a:t>
            </a:fld>
            <a:endParaRPr lang="en-US"/>
          </a:p>
        </p:txBody>
      </p:sp>
      <p:sp>
        <p:nvSpPr>
          <p:cNvPr id="8" name="Title 7">
            <a:extLst>
              <a:ext uri="{FF2B5EF4-FFF2-40B4-BE49-F238E27FC236}">
                <a16:creationId xmlns:a16="http://schemas.microsoft.com/office/drawing/2014/main" id="{0B59A474-33BD-334E-8117-6914CFC69C8F}"/>
              </a:ext>
            </a:extLst>
          </p:cNvPr>
          <p:cNvSpPr>
            <a:spLocks noGrp="1"/>
          </p:cNvSpPr>
          <p:nvPr>
            <p:ph type="ctrTitle"/>
          </p:nvPr>
        </p:nvSpPr>
        <p:spPr>
          <a:xfrm>
            <a:off x="234477" y="85843"/>
            <a:ext cx="10708640" cy="612648"/>
          </a:xfrm>
        </p:spPr>
        <p:txBody>
          <a:bodyPr/>
          <a:lstStyle/>
          <a:p>
            <a:r>
              <a:rPr lang="en-US" dirty="0"/>
              <a:t>Improving Resilience Using Attributions/Explanations</a:t>
            </a:r>
          </a:p>
        </p:txBody>
      </p:sp>
      <p:sp>
        <p:nvSpPr>
          <p:cNvPr id="12" name="Rectangle 11">
            <a:extLst>
              <a:ext uri="{FF2B5EF4-FFF2-40B4-BE49-F238E27FC236}">
                <a16:creationId xmlns:a16="http://schemas.microsoft.com/office/drawing/2014/main" id="{48B3EC32-C0D8-2F4C-B0F3-BF5EF7B1564F}"/>
              </a:ext>
            </a:extLst>
          </p:cNvPr>
          <p:cNvSpPr/>
          <p:nvPr/>
        </p:nvSpPr>
        <p:spPr>
          <a:xfrm>
            <a:off x="501763" y="1095890"/>
            <a:ext cx="8909523" cy="677108"/>
          </a:xfrm>
          <a:prstGeom prst="rect">
            <a:avLst/>
          </a:prstGeom>
        </p:spPr>
        <p:txBody>
          <a:bodyPr wrap="square">
            <a:spAutoFit/>
          </a:bodyPr>
          <a:lstStyle/>
          <a:p>
            <a:r>
              <a:rPr lang="en-US" sz="1900" dirty="0">
                <a:solidFill>
                  <a:prstClr val="black"/>
                </a:solidFill>
                <a:latin typeface="Tahoma"/>
              </a:rPr>
              <a:t>Adversarial perturbations cause </a:t>
            </a:r>
            <a:r>
              <a:rPr lang="en-US" sz="1900" dirty="0">
                <a:solidFill>
                  <a:srgbClr val="FF0000"/>
                </a:solidFill>
                <a:latin typeface="Tahoma"/>
              </a:rPr>
              <a:t>disproportionally high concentration</a:t>
            </a:r>
            <a:r>
              <a:rPr lang="en-US" sz="1900" i="1" dirty="0">
                <a:solidFill>
                  <a:srgbClr val="FF0000"/>
                </a:solidFill>
                <a:latin typeface="Tahoma"/>
              </a:rPr>
              <a:t> </a:t>
            </a:r>
            <a:r>
              <a:rPr lang="en-US" sz="1900" dirty="0">
                <a:solidFill>
                  <a:prstClr val="black"/>
                </a:solidFill>
                <a:latin typeface="Tahoma"/>
              </a:rPr>
              <a:t>of attributions. </a:t>
            </a:r>
          </a:p>
        </p:txBody>
      </p:sp>
      <p:grpSp>
        <p:nvGrpSpPr>
          <p:cNvPr id="13" name="Group 12">
            <a:extLst>
              <a:ext uri="{FF2B5EF4-FFF2-40B4-BE49-F238E27FC236}">
                <a16:creationId xmlns:a16="http://schemas.microsoft.com/office/drawing/2014/main" id="{DDC081D6-80E2-0C46-8B75-6A6F31307452}"/>
              </a:ext>
            </a:extLst>
          </p:cNvPr>
          <p:cNvGrpSpPr/>
          <p:nvPr/>
        </p:nvGrpSpPr>
        <p:grpSpPr>
          <a:xfrm>
            <a:off x="1333501" y="2289234"/>
            <a:ext cx="2746130" cy="2929879"/>
            <a:chOff x="5388863" y="1239584"/>
            <a:chExt cx="3522848" cy="4560640"/>
          </a:xfrm>
        </p:grpSpPr>
        <p:pic>
          <p:nvPicPr>
            <p:cNvPr id="14" name="Picture 13">
              <a:extLst>
                <a:ext uri="{FF2B5EF4-FFF2-40B4-BE49-F238E27FC236}">
                  <a16:creationId xmlns:a16="http://schemas.microsoft.com/office/drawing/2014/main" id="{4AF082F8-374E-0A45-BF6F-8B1D26EA8FA8}"/>
                </a:ext>
              </a:extLst>
            </p:cNvPr>
            <p:cNvPicPr>
              <a:picLocks noChangeAspect="1"/>
            </p:cNvPicPr>
            <p:nvPr/>
          </p:nvPicPr>
          <p:blipFill>
            <a:blip r:embed="rId2"/>
            <a:stretch>
              <a:fillRect/>
            </a:stretch>
          </p:blipFill>
          <p:spPr>
            <a:xfrm>
              <a:off x="5388864" y="1239584"/>
              <a:ext cx="3522846" cy="1491424"/>
            </a:xfrm>
            <a:prstGeom prst="rect">
              <a:avLst/>
            </a:prstGeom>
          </p:spPr>
        </p:pic>
        <p:pic>
          <p:nvPicPr>
            <p:cNvPr id="15" name="Picture 14">
              <a:extLst>
                <a:ext uri="{FF2B5EF4-FFF2-40B4-BE49-F238E27FC236}">
                  <a16:creationId xmlns:a16="http://schemas.microsoft.com/office/drawing/2014/main" id="{D42091D4-43AE-6949-B74A-86547B3FD23B}"/>
                </a:ext>
              </a:extLst>
            </p:cNvPr>
            <p:cNvPicPr>
              <a:picLocks noChangeAspect="1"/>
            </p:cNvPicPr>
            <p:nvPr/>
          </p:nvPicPr>
          <p:blipFill>
            <a:blip r:embed="rId3"/>
            <a:stretch>
              <a:fillRect/>
            </a:stretch>
          </p:blipFill>
          <p:spPr>
            <a:xfrm>
              <a:off x="5388863" y="2817176"/>
              <a:ext cx="3522847" cy="1465710"/>
            </a:xfrm>
            <a:prstGeom prst="rect">
              <a:avLst/>
            </a:prstGeom>
          </p:spPr>
        </p:pic>
        <p:pic>
          <p:nvPicPr>
            <p:cNvPr id="17" name="Picture 16">
              <a:extLst>
                <a:ext uri="{FF2B5EF4-FFF2-40B4-BE49-F238E27FC236}">
                  <a16:creationId xmlns:a16="http://schemas.microsoft.com/office/drawing/2014/main" id="{433DBFC5-BCBF-584D-97C8-23D71206E961}"/>
                </a:ext>
              </a:extLst>
            </p:cNvPr>
            <p:cNvPicPr>
              <a:picLocks noChangeAspect="1"/>
            </p:cNvPicPr>
            <p:nvPr/>
          </p:nvPicPr>
          <p:blipFill>
            <a:blip r:embed="rId4"/>
            <a:stretch>
              <a:fillRect/>
            </a:stretch>
          </p:blipFill>
          <p:spPr>
            <a:xfrm>
              <a:off x="5388863" y="4360228"/>
              <a:ext cx="3522848" cy="1439996"/>
            </a:xfrm>
            <a:prstGeom prst="rect">
              <a:avLst/>
            </a:prstGeom>
          </p:spPr>
        </p:pic>
      </p:grpSp>
      <p:grpSp>
        <p:nvGrpSpPr>
          <p:cNvPr id="18" name="Group 17">
            <a:extLst>
              <a:ext uri="{FF2B5EF4-FFF2-40B4-BE49-F238E27FC236}">
                <a16:creationId xmlns:a16="http://schemas.microsoft.com/office/drawing/2014/main" id="{45A4B647-1FAA-8449-BFF5-411959C896C3}"/>
              </a:ext>
            </a:extLst>
          </p:cNvPr>
          <p:cNvGrpSpPr/>
          <p:nvPr/>
        </p:nvGrpSpPr>
        <p:grpSpPr>
          <a:xfrm>
            <a:off x="5064371" y="2289234"/>
            <a:ext cx="2746127" cy="2929879"/>
            <a:chOff x="8497887" y="1228026"/>
            <a:chExt cx="3615113" cy="4560641"/>
          </a:xfrm>
        </p:grpSpPr>
        <p:pic>
          <p:nvPicPr>
            <p:cNvPr id="19" name="Picture 18">
              <a:extLst>
                <a:ext uri="{FF2B5EF4-FFF2-40B4-BE49-F238E27FC236}">
                  <a16:creationId xmlns:a16="http://schemas.microsoft.com/office/drawing/2014/main" id="{5571B86A-3E27-7C4A-8474-E93DC423498E}"/>
                </a:ext>
              </a:extLst>
            </p:cNvPr>
            <p:cNvPicPr>
              <a:picLocks noChangeAspect="1"/>
            </p:cNvPicPr>
            <p:nvPr/>
          </p:nvPicPr>
          <p:blipFill>
            <a:blip r:embed="rId5"/>
            <a:stretch>
              <a:fillRect/>
            </a:stretch>
          </p:blipFill>
          <p:spPr>
            <a:xfrm>
              <a:off x="8497887" y="1228026"/>
              <a:ext cx="3517901" cy="1489331"/>
            </a:xfrm>
            <a:prstGeom prst="rect">
              <a:avLst/>
            </a:prstGeom>
          </p:spPr>
        </p:pic>
        <p:pic>
          <p:nvPicPr>
            <p:cNvPr id="20" name="Picture 19">
              <a:extLst>
                <a:ext uri="{FF2B5EF4-FFF2-40B4-BE49-F238E27FC236}">
                  <a16:creationId xmlns:a16="http://schemas.microsoft.com/office/drawing/2014/main" id="{0231B623-540D-A744-94D8-D8E1576C8473}"/>
                </a:ext>
              </a:extLst>
            </p:cNvPr>
            <p:cNvPicPr>
              <a:picLocks noChangeAspect="1"/>
            </p:cNvPicPr>
            <p:nvPr/>
          </p:nvPicPr>
          <p:blipFill>
            <a:blip r:embed="rId6"/>
            <a:stretch>
              <a:fillRect/>
            </a:stretch>
          </p:blipFill>
          <p:spPr>
            <a:xfrm>
              <a:off x="8518264" y="2775965"/>
              <a:ext cx="3538728" cy="1461648"/>
            </a:xfrm>
            <a:prstGeom prst="rect">
              <a:avLst/>
            </a:prstGeom>
          </p:spPr>
        </p:pic>
        <p:pic>
          <p:nvPicPr>
            <p:cNvPr id="21" name="Picture 20">
              <a:extLst>
                <a:ext uri="{FF2B5EF4-FFF2-40B4-BE49-F238E27FC236}">
                  <a16:creationId xmlns:a16="http://schemas.microsoft.com/office/drawing/2014/main" id="{D5AE0F53-F063-E346-96E1-9B7B33705D77}"/>
                </a:ext>
              </a:extLst>
            </p:cNvPr>
            <p:cNvPicPr>
              <a:picLocks noChangeAspect="1"/>
            </p:cNvPicPr>
            <p:nvPr/>
          </p:nvPicPr>
          <p:blipFill>
            <a:blip r:embed="rId7"/>
            <a:stretch>
              <a:fillRect/>
            </a:stretch>
          </p:blipFill>
          <p:spPr>
            <a:xfrm>
              <a:off x="8546840" y="4326285"/>
              <a:ext cx="3566160" cy="1462382"/>
            </a:xfrm>
            <a:prstGeom prst="rect">
              <a:avLst/>
            </a:prstGeom>
          </p:spPr>
        </p:pic>
      </p:grpSp>
    </p:spTree>
    <p:extLst>
      <p:ext uri="{BB962C8B-B14F-4D97-AF65-F5344CB8AC3E}">
        <p14:creationId xmlns:p14="http://schemas.microsoft.com/office/powerpoint/2010/main" val="1282908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CC0B07-CFEF-EE40-9A78-7255C441E5E2}"/>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2D3157E-AF99-064E-8F6D-60DC8195DFCC}"/>
              </a:ext>
            </a:extLst>
          </p:cNvPr>
          <p:cNvSpPr>
            <a:spLocks noGrp="1"/>
          </p:cNvSpPr>
          <p:nvPr>
            <p:ph type="sldNum" sz="quarter" idx="11"/>
          </p:nvPr>
        </p:nvSpPr>
        <p:spPr/>
        <p:txBody>
          <a:bodyPr/>
          <a:lstStyle/>
          <a:p>
            <a:pPr>
              <a:defRPr/>
            </a:pPr>
            <a:fld id="{231CC523-8BC6-4921-807A-66BD262F34AB}" type="slidenum">
              <a:rPr lang="en-US" smtClean="0"/>
              <a:pPr>
                <a:defRPr/>
              </a:pPr>
              <a:t>22</a:t>
            </a:fld>
            <a:endParaRPr lang="en-US"/>
          </a:p>
        </p:txBody>
      </p:sp>
      <p:sp>
        <p:nvSpPr>
          <p:cNvPr id="8" name="Title 7">
            <a:extLst>
              <a:ext uri="{FF2B5EF4-FFF2-40B4-BE49-F238E27FC236}">
                <a16:creationId xmlns:a16="http://schemas.microsoft.com/office/drawing/2014/main" id="{0B59A474-33BD-334E-8117-6914CFC69C8F}"/>
              </a:ext>
            </a:extLst>
          </p:cNvPr>
          <p:cNvSpPr>
            <a:spLocks noGrp="1"/>
          </p:cNvSpPr>
          <p:nvPr>
            <p:ph type="ctrTitle"/>
          </p:nvPr>
        </p:nvSpPr>
        <p:spPr>
          <a:xfrm>
            <a:off x="234477" y="85843"/>
            <a:ext cx="10708640" cy="612648"/>
          </a:xfrm>
        </p:spPr>
        <p:txBody>
          <a:bodyPr/>
          <a:lstStyle/>
          <a:p>
            <a:r>
              <a:rPr lang="en-US" dirty="0"/>
              <a:t>Improving Resilience Using Attributions/Explanations</a:t>
            </a:r>
          </a:p>
        </p:txBody>
      </p:sp>
      <p:sp>
        <p:nvSpPr>
          <p:cNvPr id="12" name="Rectangle 11">
            <a:extLst>
              <a:ext uri="{FF2B5EF4-FFF2-40B4-BE49-F238E27FC236}">
                <a16:creationId xmlns:a16="http://schemas.microsoft.com/office/drawing/2014/main" id="{48B3EC32-C0D8-2F4C-B0F3-BF5EF7B1564F}"/>
              </a:ext>
            </a:extLst>
          </p:cNvPr>
          <p:cNvSpPr/>
          <p:nvPr/>
        </p:nvSpPr>
        <p:spPr>
          <a:xfrm>
            <a:off x="347018" y="1025393"/>
            <a:ext cx="8909523" cy="677108"/>
          </a:xfrm>
          <a:prstGeom prst="rect">
            <a:avLst/>
          </a:prstGeom>
        </p:spPr>
        <p:txBody>
          <a:bodyPr wrap="square">
            <a:spAutoFit/>
          </a:bodyPr>
          <a:lstStyle/>
          <a:p>
            <a:r>
              <a:rPr lang="en-US" sz="1900" dirty="0">
                <a:solidFill>
                  <a:prstClr val="black"/>
                </a:solidFill>
                <a:latin typeface="Tahoma"/>
              </a:rPr>
              <a:t>The decision of machine learning model changes when a </a:t>
            </a:r>
            <a:r>
              <a:rPr lang="en-US" sz="1900" dirty="0">
                <a:solidFill>
                  <a:srgbClr val="FF0000"/>
                </a:solidFill>
                <a:latin typeface="Tahoma"/>
              </a:rPr>
              <a:t>small percentage of high attribution</a:t>
            </a:r>
            <a:r>
              <a:rPr lang="en-US" sz="1900" i="1" dirty="0">
                <a:solidFill>
                  <a:srgbClr val="FF0000"/>
                </a:solidFill>
                <a:latin typeface="Tahoma"/>
              </a:rPr>
              <a:t> </a:t>
            </a:r>
            <a:r>
              <a:rPr lang="en-US" sz="1900" dirty="0">
                <a:solidFill>
                  <a:prstClr val="black"/>
                </a:solidFill>
                <a:latin typeface="Tahoma"/>
              </a:rPr>
              <a:t>features of an adversarial input is masked.</a:t>
            </a:r>
          </a:p>
        </p:txBody>
      </p:sp>
      <p:pic>
        <p:nvPicPr>
          <p:cNvPr id="16" name="Content Placeholder 5">
            <a:extLst>
              <a:ext uri="{FF2B5EF4-FFF2-40B4-BE49-F238E27FC236}">
                <a16:creationId xmlns:a16="http://schemas.microsoft.com/office/drawing/2014/main" id="{8284A048-FBA8-2C4A-9215-13350AF729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49882" y="2213134"/>
            <a:ext cx="5513022" cy="3255879"/>
          </a:xfrm>
          <a:prstGeom prst="rect">
            <a:avLst/>
          </a:prstGeom>
        </p:spPr>
      </p:pic>
      <p:grpSp>
        <p:nvGrpSpPr>
          <p:cNvPr id="22" name="Group 21">
            <a:extLst>
              <a:ext uri="{FF2B5EF4-FFF2-40B4-BE49-F238E27FC236}">
                <a16:creationId xmlns:a16="http://schemas.microsoft.com/office/drawing/2014/main" id="{FB7BC3ED-7481-2347-881B-6B0D66EC8B22}"/>
              </a:ext>
            </a:extLst>
          </p:cNvPr>
          <p:cNvGrpSpPr/>
          <p:nvPr/>
        </p:nvGrpSpPr>
        <p:grpSpPr>
          <a:xfrm>
            <a:off x="347018" y="2376133"/>
            <a:ext cx="2746127" cy="2929879"/>
            <a:chOff x="8497887" y="1228026"/>
            <a:chExt cx="3615113" cy="4560641"/>
          </a:xfrm>
        </p:grpSpPr>
        <p:pic>
          <p:nvPicPr>
            <p:cNvPr id="23" name="Picture 22">
              <a:extLst>
                <a:ext uri="{FF2B5EF4-FFF2-40B4-BE49-F238E27FC236}">
                  <a16:creationId xmlns:a16="http://schemas.microsoft.com/office/drawing/2014/main" id="{6DBBBE65-7EC7-034E-A117-E39950E76E95}"/>
                </a:ext>
              </a:extLst>
            </p:cNvPr>
            <p:cNvPicPr>
              <a:picLocks noChangeAspect="1"/>
            </p:cNvPicPr>
            <p:nvPr/>
          </p:nvPicPr>
          <p:blipFill>
            <a:blip r:embed="rId3"/>
            <a:stretch>
              <a:fillRect/>
            </a:stretch>
          </p:blipFill>
          <p:spPr>
            <a:xfrm>
              <a:off x="8497887" y="1228026"/>
              <a:ext cx="3517901" cy="1489331"/>
            </a:xfrm>
            <a:prstGeom prst="rect">
              <a:avLst/>
            </a:prstGeom>
          </p:spPr>
        </p:pic>
        <p:pic>
          <p:nvPicPr>
            <p:cNvPr id="24" name="Picture 23">
              <a:extLst>
                <a:ext uri="{FF2B5EF4-FFF2-40B4-BE49-F238E27FC236}">
                  <a16:creationId xmlns:a16="http://schemas.microsoft.com/office/drawing/2014/main" id="{30CCB4A5-2B00-6C45-B3BD-2345029394E8}"/>
                </a:ext>
              </a:extLst>
            </p:cNvPr>
            <p:cNvPicPr>
              <a:picLocks noChangeAspect="1"/>
            </p:cNvPicPr>
            <p:nvPr/>
          </p:nvPicPr>
          <p:blipFill>
            <a:blip r:embed="rId4"/>
            <a:stretch>
              <a:fillRect/>
            </a:stretch>
          </p:blipFill>
          <p:spPr>
            <a:xfrm>
              <a:off x="8518264" y="2775965"/>
              <a:ext cx="3538728" cy="1461648"/>
            </a:xfrm>
            <a:prstGeom prst="rect">
              <a:avLst/>
            </a:prstGeom>
          </p:spPr>
        </p:pic>
        <p:pic>
          <p:nvPicPr>
            <p:cNvPr id="25" name="Picture 24">
              <a:extLst>
                <a:ext uri="{FF2B5EF4-FFF2-40B4-BE49-F238E27FC236}">
                  <a16:creationId xmlns:a16="http://schemas.microsoft.com/office/drawing/2014/main" id="{9954011E-42BB-B946-A55A-278A0AC0A428}"/>
                </a:ext>
              </a:extLst>
            </p:cNvPr>
            <p:cNvPicPr>
              <a:picLocks noChangeAspect="1"/>
            </p:cNvPicPr>
            <p:nvPr/>
          </p:nvPicPr>
          <p:blipFill>
            <a:blip r:embed="rId5"/>
            <a:stretch>
              <a:fillRect/>
            </a:stretch>
          </p:blipFill>
          <p:spPr>
            <a:xfrm>
              <a:off x="8546840" y="4326285"/>
              <a:ext cx="3566160" cy="1462382"/>
            </a:xfrm>
            <a:prstGeom prst="rect">
              <a:avLst/>
            </a:prstGeom>
          </p:spPr>
        </p:pic>
      </p:grpSp>
    </p:spTree>
    <p:extLst>
      <p:ext uri="{BB962C8B-B14F-4D97-AF65-F5344CB8AC3E}">
        <p14:creationId xmlns:p14="http://schemas.microsoft.com/office/powerpoint/2010/main" val="4381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CC0B07-CFEF-EE40-9A78-7255C441E5E2}"/>
              </a:ext>
            </a:extLst>
          </p:cNvPr>
          <p:cNvSpPr>
            <a:spLocks noGrp="1"/>
          </p:cNvSpPr>
          <p:nvPr>
            <p:ph type="ftr" sz="quarter" idx="10"/>
          </p:nvPr>
        </p:nvSpPr>
        <p:spPr>
          <a:xfrm>
            <a:off x="1333500" y="6479686"/>
            <a:ext cx="6477000" cy="298450"/>
          </a:xfrm>
        </p:spPr>
        <p:txBody>
          <a:bodyPr/>
          <a:lstStyle/>
          <a:p>
            <a:pPr>
              <a:defRPr/>
            </a:pPr>
            <a:r>
              <a:rPr lang="en-US"/>
              <a:t>Susmit Jha</a:t>
            </a:r>
          </a:p>
        </p:txBody>
      </p:sp>
      <p:sp>
        <p:nvSpPr>
          <p:cNvPr id="3" name="Slide Number Placeholder 2">
            <a:extLst>
              <a:ext uri="{FF2B5EF4-FFF2-40B4-BE49-F238E27FC236}">
                <a16:creationId xmlns:a16="http://schemas.microsoft.com/office/drawing/2014/main" id="{E2D3157E-AF99-064E-8F6D-60DC8195DFCC}"/>
              </a:ext>
            </a:extLst>
          </p:cNvPr>
          <p:cNvSpPr>
            <a:spLocks noGrp="1"/>
          </p:cNvSpPr>
          <p:nvPr>
            <p:ph type="sldNum" sz="quarter" idx="11"/>
          </p:nvPr>
        </p:nvSpPr>
        <p:spPr/>
        <p:txBody>
          <a:bodyPr/>
          <a:lstStyle/>
          <a:p>
            <a:pPr>
              <a:defRPr/>
            </a:pPr>
            <a:fld id="{231CC523-8BC6-4921-807A-66BD262F34AB}" type="slidenum">
              <a:rPr lang="en-US" smtClean="0"/>
              <a:pPr>
                <a:defRPr/>
              </a:pPr>
              <a:t>23</a:t>
            </a:fld>
            <a:endParaRPr lang="en-US"/>
          </a:p>
        </p:txBody>
      </p:sp>
      <p:sp>
        <p:nvSpPr>
          <p:cNvPr id="8" name="Title 7">
            <a:extLst>
              <a:ext uri="{FF2B5EF4-FFF2-40B4-BE49-F238E27FC236}">
                <a16:creationId xmlns:a16="http://schemas.microsoft.com/office/drawing/2014/main" id="{0B59A474-33BD-334E-8117-6914CFC69C8F}"/>
              </a:ext>
            </a:extLst>
          </p:cNvPr>
          <p:cNvSpPr>
            <a:spLocks noGrp="1"/>
          </p:cNvSpPr>
          <p:nvPr>
            <p:ph type="ctrTitle"/>
          </p:nvPr>
        </p:nvSpPr>
        <p:spPr>
          <a:xfrm>
            <a:off x="234477" y="85843"/>
            <a:ext cx="10708640" cy="612648"/>
          </a:xfrm>
        </p:spPr>
        <p:txBody>
          <a:bodyPr/>
          <a:lstStyle/>
          <a:p>
            <a:r>
              <a:rPr lang="en-US" dirty="0"/>
              <a:t>Improving Resilience Using Attributions/Explanations</a:t>
            </a:r>
          </a:p>
        </p:txBody>
      </p:sp>
      <p:sp>
        <p:nvSpPr>
          <p:cNvPr id="12" name="Rectangle 11">
            <a:extLst>
              <a:ext uri="{FF2B5EF4-FFF2-40B4-BE49-F238E27FC236}">
                <a16:creationId xmlns:a16="http://schemas.microsoft.com/office/drawing/2014/main" id="{48B3EC32-C0D8-2F4C-B0F3-BF5EF7B1564F}"/>
              </a:ext>
            </a:extLst>
          </p:cNvPr>
          <p:cNvSpPr/>
          <p:nvPr/>
        </p:nvSpPr>
        <p:spPr>
          <a:xfrm>
            <a:off x="347018" y="1025393"/>
            <a:ext cx="8909523" cy="677108"/>
          </a:xfrm>
          <a:prstGeom prst="rect">
            <a:avLst/>
          </a:prstGeom>
        </p:spPr>
        <p:txBody>
          <a:bodyPr wrap="square">
            <a:spAutoFit/>
          </a:bodyPr>
          <a:lstStyle/>
          <a:p>
            <a:r>
              <a:rPr lang="en-US" sz="1900" dirty="0">
                <a:solidFill>
                  <a:prstClr val="black"/>
                </a:solidFill>
                <a:latin typeface="Tahoma"/>
              </a:rPr>
              <a:t>The decision of machine learning model changes when a </a:t>
            </a:r>
            <a:r>
              <a:rPr lang="en-US" sz="1900" dirty="0">
                <a:solidFill>
                  <a:srgbClr val="FF0000"/>
                </a:solidFill>
                <a:latin typeface="Tahoma"/>
              </a:rPr>
              <a:t>small percentage of high attribution</a:t>
            </a:r>
            <a:r>
              <a:rPr lang="en-US" sz="1900" i="1" dirty="0">
                <a:solidFill>
                  <a:srgbClr val="FF0000"/>
                </a:solidFill>
                <a:latin typeface="Tahoma"/>
              </a:rPr>
              <a:t> </a:t>
            </a:r>
            <a:r>
              <a:rPr lang="en-US" sz="1900" dirty="0">
                <a:solidFill>
                  <a:prstClr val="black"/>
                </a:solidFill>
                <a:latin typeface="Tahoma"/>
              </a:rPr>
              <a:t>features of an adversarial input is masked.</a:t>
            </a:r>
          </a:p>
        </p:txBody>
      </p:sp>
      <p:pic>
        <p:nvPicPr>
          <p:cNvPr id="11" name="Picture 10">
            <a:extLst>
              <a:ext uri="{FF2B5EF4-FFF2-40B4-BE49-F238E27FC236}">
                <a16:creationId xmlns:a16="http://schemas.microsoft.com/office/drawing/2014/main" id="{E52898D7-688B-C546-9570-31FD359D0AB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7187" y="1702501"/>
            <a:ext cx="2436911" cy="4847525"/>
          </a:xfrm>
          <a:prstGeom prst="rect">
            <a:avLst/>
          </a:prstGeom>
        </p:spPr>
      </p:pic>
      <p:pic>
        <p:nvPicPr>
          <p:cNvPr id="13" name="Picture 12">
            <a:extLst>
              <a:ext uri="{FF2B5EF4-FFF2-40B4-BE49-F238E27FC236}">
                <a16:creationId xmlns:a16="http://schemas.microsoft.com/office/drawing/2014/main" id="{C703FC9B-A026-EE4E-B1AD-1309DF023C4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97132" y="1845003"/>
            <a:ext cx="5667298" cy="2274972"/>
          </a:xfrm>
          <a:prstGeom prst="rect">
            <a:avLst/>
          </a:prstGeom>
        </p:spPr>
      </p:pic>
      <p:sp>
        <p:nvSpPr>
          <p:cNvPr id="14" name="Rectangle 13">
            <a:extLst>
              <a:ext uri="{FF2B5EF4-FFF2-40B4-BE49-F238E27FC236}">
                <a16:creationId xmlns:a16="http://schemas.microsoft.com/office/drawing/2014/main" id="{82852195-A46F-8C44-930A-D92C684DBC09}"/>
              </a:ext>
            </a:extLst>
          </p:cNvPr>
          <p:cNvSpPr/>
          <p:nvPr/>
        </p:nvSpPr>
        <p:spPr>
          <a:xfrm>
            <a:off x="4078485" y="5324775"/>
            <a:ext cx="4785945" cy="1015663"/>
          </a:xfrm>
          <a:prstGeom prst="rect">
            <a:avLst/>
          </a:prstGeom>
        </p:spPr>
        <p:txBody>
          <a:bodyPr wrap="square">
            <a:spAutoFit/>
          </a:bodyPr>
          <a:lstStyle/>
          <a:p>
            <a:r>
              <a:rPr lang="en-US" sz="2000" dirty="0">
                <a:solidFill>
                  <a:srgbClr val="3333FF"/>
                </a:solidFill>
                <a:latin typeface="Tahoma"/>
              </a:rPr>
              <a:t>Attribution-Based Confidence (ABC) Metric For Deep Neural Networks. Jha et. al. (</a:t>
            </a:r>
            <a:r>
              <a:rPr lang="en-US" sz="2000" dirty="0" err="1">
                <a:solidFill>
                  <a:srgbClr val="3333FF"/>
                </a:solidFill>
                <a:latin typeface="Tahoma"/>
              </a:rPr>
              <a:t>NeurIPS</a:t>
            </a:r>
            <a:r>
              <a:rPr lang="en-US" sz="2000" dirty="0">
                <a:solidFill>
                  <a:srgbClr val="3333FF"/>
                </a:solidFill>
                <a:latin typeface="Tahoma"/>
              </a:rPr>
              <a:t>) 2019</a:t>
            </a:r>
          </a:p>
        </p:txBody>
      </p:sp>
    </p:spTree>
    <p:extLst>
      <p:ext uri="{BB962C8B-B14F-4D97-AF65-F5344CB8AC3E}">
        <p14:creationId xmlns:p14="http://schemas.microsoft.com/office/powerpoint/2010/main" val="2630667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E4CE19-6FE8-5A46-AFB1-F64C1B5A6219}"/>
              </a:ext>
            </a:extLst>
          </p:cNvPr>
          <p:cNvSpPr>
            <a:spLocks noGrp="1"/>
          </p:cNvSpPr>
          <p:nvPr>
            <p:ph type="sldNum" sz="quarter" idx="11"/>
          </p:nvPr>
        </p:nvSpPr>
        <p:spPr/>
        <p:txBody>
          <a:bodyPr/>
          <a:lstStyle/>
          <a:p>
            <a:pPr>
              <a:defRPr/>
            </a:pPr>
            <a:fld id="{231CC523-8BC6-4921-807A-66BD262F34AB}" type="slidenum">
              <a:rPr lang="en-US" smtClean="0"/>
              <a:pPr>
                <a:defRPr/>
              </a:pPr>
              <a:t>24</a:t>
            </a:fld>
            <a:endParaRPr lang="en-US"/>
          </a:p>
        </p:txBody>
      </p:sp>
      <p:sp>
        <p:nvSpPr>
          <p:cNvPr id="7" name="Title 6">
            <a:extLst>
              <a:ext uri="{FF2B5EF4-FFF2-40B4-BE49-F238E27FC236}">
                <a16:creationId xmlns:a16="http://schemas.microsoft.com/office/drawing/2014/main" id="{77FDA404-8666-FE48-9B47-67EAF00BB200}"/>
              </a:ext>
            </a:extLst>
          </p:cNvPr>
          <p:cNvSpPr>
            <a:spLocks noGrp="1"/>
          </p:cNvSpPr>
          <p:nvPr>
            <p:ph type="ctrTitle"/>
          </p:nvPr>
        </p:nvSpPr>
        <p:spPr>
          <a:xfrm>
            <a:off x="454482" y="91004"/>
            <a:ext cx="7143750" cy="612648"/>
          </a:xfrm>
        </p:spPr>
        <p:txBody>
          <a:bodyPr>
            <a:normAutofit fontScale="90000"/>
          </a:bodyPr>
          <a:lstStyle/>
          <a:p>
            <a:r>
              <a:rPr lang="en-US" dirty="0"/>
              <a:t>Detecting Backdoors in ML Models using Attributions</a:t>
            </a:r>
          </a:p>
        </p:txBody>
      </p:sp>
      <p:sp>
        <p:nvSpPr>
          <p:cNvPr id="8" name="Rectangle 7">
            <a:extLst>
              <a:ext uri="{FF2B5EF4-FFF2-40B4-BE49-F238E27FC236}">
                <a16:creationId xmlns:a16="http://schemas.microsoft.com/office/drawing/2014/main" id="{F76A384D-EC2A-BF40-B31F-58A962A56D22}"/>
              </a:ext>
            </a:extLst>
          </p:cNvPr>
          <p:cNvSpPr/>
          <p:nvPr/>
        </p:nvSpPr>
        <p:spPr>
          <a:xfrm>
            <a:off x="454482" y="1051952"/>
            <a:ext cx="8520706" cy="400110"/>
          </a:xfrm>
          <a:prstGeom prst="rect">
            <a:avLst/>
          </a:prstGeom>
        </p:spPr>
        <p:txBody>
          <a:bodyPr wrap="square">
            <a:spAutoFit/>
          </a:bodyPr>
          <a:lstStyle/>
          <a:p>
            <a:r>
              <a:rPr lang="en-US" sz="2000" dirty="0"/>
              <a:t>Trojan trigger causes </a:t>
            </a:r>
            <a:r>
              <a:rPr lang="en-US" sz="2000" dirty="0">
                <a:solidFill>
                  <a:srgbClr val="FF0000"/>
                </a:solidFill>
              </a:rPr>
              <a:t>disproportionally high concentration</a:t>
            </a:r>
            <a:r>
              <a:rPr lang="en-US" sz="2000" i="1" dirty="0">
                <a:solidFill>
                  <a:srgbClr val="FF0000"/>
                </a:solidFill>
              </a:rPr>
              <a:t> </a:t>
            </a:r>
            <a:r>
              <a:rPr lang="en-US" sz="2000" dirty="0"/>
              <a:t>of attributions. </a:t>
            </a:r>
          </a:p>
        </p:txBody>
      </p:sp>
      <p:pic>
        <p:nvPicPr>
          <p:cNvPr id="9" name="Google Shape;238;p25">
            <a:extLst>
              <a:ext uri="{FF2B5EF4-FFF2-40B4-BE49-F238E27FC236}">
                <a16:creationId xmlns:a16="http://schemas.microsoft.com/office/drawing/2014/main" id="{EDBC460F-F55B-614D-8C34-1E9BD7FDBBD3}"/>
              </a:ext>
            </a:extLst>
          </p:cNvPr>
          <p:cNvPicPr preferRelativeResize="0"/>
          <p:nvPr/>
        </p:nvPicPr>
        <p:blipFill rotWithShape="1">
          <a:blip r:embed="rId2">
            <a:alphaModFix/>
          </a:blip>
          <a:srcRect/>
          <a:stretch/>
        </p:blipFill>
        <p:spPr>
          <a:xfrm>
            <a:off x="2" y="1925932"/>
            <a:ext cx="2954157" cy="3662645"/>
          </a:xfrm>
          <a:prstGeom prst="rect">
            <a:avLst/>
          </a:prstGeom>
          <a:noFill/>
          <a:ln>
            <a:noFill/>
          </a:ln>
        </p:spPr>
      </p:pic>
      <p:pic>
        <p:nvPicPr>
          <p:cNvPr id="10" name="Google Shape;237;p25">
            <a:extLst>
              <a:ext uri="{FF2B5EF4-FFF2-40B4-BE49-F238E27FC236}">
                <a16:creationId xmlns:a16="http://schemas.microsoft.com/office/drawing/2014/main" id="{572C5BCD-61AA-F048-B963-1256CF69B2A1}"/>
              </a:ext>
            </a:extLst>
          </p:cNvPr>
          <p:cNvPicPr preferRelativeResize="0"/>
          <p:nvPr/>
        </p:nvPicPr>
        <p:blipFill rotWithShape="1">
          <a:blip r:embed="rId3">
            <a:alphaModFix/>
          </a:blip>
          <a:srcRect/>
          <a:stretch/>
        </p:blipFill>
        <p:spPr>
          <a:xfrm>
            <a:off x="3118006" y="1925932"/>
            <a:ext cx="2830858" cy="3662645"/>
          </a:xfrm>
          <a:prstGeom prst="rect">
            <a:avLst/>
          </a:prstGeom>
          <a:noFill/>
          <a:ln>
            <a:noFill/>
          </a:ln>
        </p:spPr>
      </p:pic>
      <p:pic>
        <p:nvPicPr>
          <p:cNvPr id="11" name="Google Shape;248;p26">
            <a:extLst>
              <a:ext uri="{FF2B5EF4-FFF2-40B4-BE49-F238E27FC236}">
                <a16:creationId xmlns:a16="http://schemas.microsoft.com/office/drawing/2014/main" id="{9A59E004-4F39-BA42-9B55-3DB8C48DFC38}"/>
              </a:ext>
            </a:extLst>
          </p:cNvPr>
          <p:cNvPicPr preferRelativeResize="0"/>
          <p:nvPr/>
        </p:nvPicPr>
        <p:blipFill rotWithShape="1">
          <a:blip r:embed="rId4">
            <a:alphaModFix/>
          </a:blip>
          <a:srcRect/>
          <a:stretch/>
        </p:blipFill>
        <p:spPr>
          <a:xfrm>
            <a:off x="6254587" y="1691202"/>
            <a:ext cx="2795013" cy="3827857"/>
          </a:xfrm>
          <a:prstGeom prst="rect">
            <a:avLst/>
          </a:prstGeom>
          <a:noFill/>
          <a:ln>
            <a:noFill/>
          </a:ln>
        </p:spPr>
      </p:pic>
      <p:sp>
        <p:nvSpPr>
          <p:cNvPr id="12" name="Rectangle 11">
            <a:extLst>
              <a:ext uri="{FF2B5EF4-FFF2-40B4-BE49-F238E27FC236}">
                <a16:creationId xmlns:a16="http://schemas.microsoft.com/office/drawing/2014/main" id="{120F80FE-D28C-4947-83A8-666B5D98D46F}"/>
              </a:ext>
            </a:extLst>
          </p:cNvPr>
          <p:cNvSpPr/>
          <p:nvPr/>
        </p:nvSpPr>
        <p:spPr>
          <a:xfrm>
            <a:off x="514047" y="5774058"/>
            <a:ext cx="8629953" cy="646331"/>
          </a:xfrm>
          <a:prstGeom prst="rect">
            <a:avLst/>
          </a:prstGeom>
        </p:spPr>
        <p:txBody>
          <a:bodyPr wrap="square">
            <a:spAutoFit/>
          </a:bodyPr>
          <a:lstStyle/>
          <a:p>
            <a:r>
              <a:rPr lang="en-US" dirty="0">
                <a:solidFill>
                  <a:srgbClr val="3333FF"/>
                </a:solidFill>
              </a:rPr>
              <a:t>MISA: Online Defense of </a:t>
            </a:r>
            <a:r>
              <a:rPr lang="en-US" dirty="0" err="1">
                <a:solidFill>
                  <a:srgbClr val="3333FF"/>
                </a:solidFill>
              </a:rPr>
              <a:t>Trojaned</a:t>
            </a:r>
            <a:r>
              <a:rPr lang="en-US" dirty="0">
                <a:solidFill>
                  <a:srgbClr val="3333FF"/>
                </a:solidFill>
              </a:rPr>
              <a:t> Models using Misattributions. </a:t>
            </a:r>
            <a:r>
              <a:rPr lang="en-US" dirty="0" err="1">
                <a:solidFill>
                  <a:srgbClr val="3333FF"/>
                </a:solidFill>
              </a:rPr>
              <a:t>Kiourti</a:t>
            </a:r>
            <a:r>
              <a:rPr lang="en-US" dirty="0">
                <a:solidFill>
                  <a:srgbClr val="3333FF"/>
                </a:solidFill>
              </a:rPr>
              <a:t> et. al. ACSAC’21</a:t>
            </a:r>
          </a:p>
        </p:txBody>
      </p:sp>
    </p:spTree>
    <p:extLst>
      <p:ext uri="{BB962C8B-B14F-4D97-AF65-F5344CB8AC3E}">
        <p14:creationId xmlns:p14="http://schemas.microsoft.com/office/powerpoint/2010/main" val="1355247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E4CE19-6FE8-5A46-AFB1-F64C1B5A6219}"/>
              </a:ext>
            </a:extLst>
          </p:cNvPr>
          <p:cNvSpPr>
            <a:spLocks noGrp="1"/>
          </p:cNvSpPr>
          <p:nvPr>
            <p:ph type="sldNum" sz="quarter" idx="11"/>
          </p:nvPr>
        </p:nvSpPr>
        <p:spPr/>
        <p:txBody>
          <a:bodyPr/>
          <a:lstStyle/>
          <a:p>
            <a:pPr>
              <a:defRPr/>
            </a:pPr>
            <a:fld id="{231CC523-8BC6-4921-807A-66BD262F34AB}" type="slidenum">
              <a:rPr lang="en-US" smtClean="0"/>
              <a:pPr>
                <a:defRPr/>
              </a:pPr>
              <a:t>25</a:t>
            </a:fld>
            <a:endParaRPr lang="en-US"/>
          </a:p>
        </p:txBody>
      </p:sp>
      <p:sp>
        <p:nvSpPr>
          <p:cNvPr id="7" name="Title 6">
            <a:extLst>
              <a:ext uri="{FF2B5EF4-FFF2-40B4-BE49-F238E27FC236}">
                <a16:creationId xmlns:a16="http://schemas.microsoft.com/office/drawing/2014/main" id="{77FDA404-8666-FE48-9B47-67EAF00BB200}"/>
              </a:ext>
            </a:extLst>
          </p:cNvPr>
          <p:cNvSpPr>
            <a:spLocks noGrp="1"/>
          </p:cNvSpPr>
          <p:nvPr>
            <p:ph type="ctrTitle"/>
          </p:nvPr>
        </p:nvSpPr>
        <p:spPr>
          <a:xfrm>
            <a:off x="454482" y="91004"/>
            <a:ext cx="7647948" cy="612648"/>
          </a:xfrm>
        </p:spPr>
        <p:txBody>
          <a:bodyPr>
            <a:normAutofit/>
          </a:bodyPr>
          <a:lstStyle/>
          <a:p>
            <a:r>
              <a:rPr lang="en-US" dirty="0"/>
              <a:t>Trojan/Backdoor Attacks on Reinforcement Learning</a:t>
            </a:r>
          </a:p>
        </p:txBody>
      </p:sp>
      <p:sp>
        <p:nvSpPr>
          <p:cNvPr id="8" name="Rectangle 7">
            <a:extLst>
              <a:ext uri="{FF2B5EF4-FFF2-40B4-BE49-F238E27FC236}">
                <a16:creationId xmlns:a16="http://schemas.microsoft.com/office/drawing/2014/main" id="{F76A384D-EC2A-BF40-B31F-58A962A56D22}"/>
              </a:ext>
            </a:extLst>
          </p:cNvPr>
          <p:cNvSpPr/>
          <p:nvPr/>
        </p:nvSpPr>
        <p:spPr>
          <a:xfrm>
            <a:off x="454482" y="1051952"/>
            <a:ext cx="8520706" cy="400110"/>
          </a:xfrm>
          <a:prstGeom prst="rect">
            <a:avLst/>
          </a:prstGeom>
        </p:spPr>
        <p:txBody>
          <a:bodyPr wrap="square">
            <a:spAutoFit/>
          </a:bodyPr>
          <a:lstStyle/>
          <a:p>
            <a:r>
              <a:rPr lang="en-US" sz="2000" dirty="0"/>
              <a:t>We had initially developed a Trojan attack on RL policies.</a:t>
            </a:r>
          </a:p>
        </p:txBody>
      </p:sp>
      <p:pic>
        <p:nvPicPr>
          <p:cNvPr id="3" name="Picture 2">
            <a:extLst>
              <a:ext uri="{FF2B5EF4-FFF2-40B4-BE49-F238E27FC236}">
                <a16:creationId xmlns:a16="http://schemas.microsoft.com/office/drawing/2014/main" id="{839DE57F-C72B-CD4B-AA37-12E573F9FCAF}"/>
              </a:ext>
            </a:extLst>
          </p:cNvPr>
          <p:cNvPicPr>
            <a:picLocks noChangeAspect="1"/>
          </p:cNvPicPr>
          <p:nvPr/>
        </p:nvPicPr>
        <p:blipFill>
          <a:blip r:embed="rId2"/>
          <a:stretch>
            <a:fillRect/>
          </a:stretch>
        </p:blipFill>
        <p:spPr>
          <a:xfrm>
            <a:off x="311647" y="1680613"/>
            <a:ext cx="8520706" cy="4124177"/>
          </a:xfrm>
          <a:prstGeom prst="rect">
            <a:avLst/>
          </a:prstGeom>
        </p:spPr>
      </p:pic>
      <p:sp>
        <p:nvSpPr>
          <p:cNvPr id="46" name="Rectangle 45">
            <a:extLst>
              <a:ext uri="{FF2B5EF4-FFF2-40B4-BE49-F238E27FC236}">
                <a16:creationId xmlns:a16="http://schemas.microsoft.com/office/drawing/2014/main" id="{B7315EB4-0C7A-E14E-AB94-FF1820E4E223}"/>
              </a:ext>
            </a:extLst>
          </p:cNvPr>
          <p:cNvSpPr/>
          <p:nvPr/>
        </p:nvSpPr>
        <p:spPr>
          <a:xfrm>
            <a:off x="454482" y="5845314"/>
            <a:ext cx="8520706" cy="707886"/>
          </a:xfrm>
          <a:prstGeom prst="rect">
            <a:avLst/>
          </a:prstGeom>
        </p:spPr>
        <p:txBody>
          <a:bodyPr wrap="square">
            <a:spAutoFit/>
          </a:bodyPr>
          <a:lstStyle/>
          <a:p>
            <a:r>
              <a:rPr lang="en-US" sz="2000" dirty="0" err="1">
                <a:solidFill>
                  <a:srgbClr val="2221FF"/>
                </a:solidFill>
              </a:rPr>
              <a:t>TrojDRL</a:t>
            </a:r>
            <a:r>
              <a:rPr lang="en-US" sz="2000" dirty="0">
                <a:solidFill>
                  <a:srgbClr val="2221FF"/>
                </a:solidFill>
              </a:rPr>
              <a:t>: Evaluation of Backdoor Attacks on Deep Reinforcement Learning. </a:t>
            </a:r>
            <a:r>
              <a:rPr lang="en-US" sz="2000" dirty="0" err="1">
                <a:solidFill>
                  <a:srgbClr val="2221FF"/>
                </a:solidFill>
              </a:rPr>
              <a:t>Kiourti</a:t>
            </a:r>
            <a:r>
              <a:rPr lang="en-US" sz="2000" dirty="0">
                <a:solidFill>
                  <a:srgbClr val="2221FF"/>
                </a:solidFill>
              </a:rPr>
              <a:t> et al. DAC’20</a:t>
            </a:r>
          </a:p>
        </p:txBody>
      </p:sp>
    </p:spTree>
    <p:extLst>
      <p:ext uri="{BB962C8B-B14F-4D97-AF65-F5344CB8AC3E}">
        <p14:creationId xmlns:p14="http://schemas.microsoft.com/office/powerpoint/2010/main" val="2117974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E4CE19-6FE8-5A46-AFB1-F64C1B5A6219}"/>
              </a:ext>
            </a:extLst>
          </p:cNvPr>
          <p:cNvSpPr>
            <a:spLocks noGrp="1"/>
          </p:cNvSpPr>
          <p:nvPr>
            <p:ph type="sldNum" sz="quarter" idx="11"/>
          </p:nvPr>
        </p:nvSpPr>
        <p:spPr/>
        <p:txBody>
          <a:bodyPr/>
          <a:lstStyle/>
          <a:p>
            <a:pPr>
              <a:defRPr/>
            </a:pPr>
            <a:fld id="{231CC523-8BC6-4921-807A-66BD262F34AB}" type="slidenum">
              <a:rPr lang="en-US" smtClean="0"/>
              <a:pPr>
                <a:defRPr/>
              </a:pPr>
              <a:t>26</a:t>
            </a:fld>
            <a:endParaRPr lang="en-US"/>
          </a:p>
        </p:txBody>
      </p:sp>
      <p:sp>
        <p:nvSpPr>
          <p:cNvPr id="7" name="Title 6">
            <a:extLst>
              <a:ext uri="{FF2B5EF4-FFF2-40B4-BE49-F238E27FC236}">
                <a16:creationId xmlns:a16="http://schemas.microsoft.com/office/drawing/2014/main" id="{77FDA404-8666-FE48-9B47-67EAF00BB200}"/>
              </a:ext>
            </a:extLst>
          </p:cNvPr>
          <p:cNvSpPr>
            <a:spLocks noGrp="1"/>
          </p:cNvSpPr>
          <p:nvPr>
            <p:ph type="ctrTitle"/>
          </p:nvPr>
        </p:nvSpPr>
        <p:spPr>
          <a:xfrm>
            <a:off x="454482" y="91004"/>
            <a:ext cx="7647948" cy="612648"/>
          </a:xfrm>
        </p:spPr>
        <p:txBody>
          <a:bodyPr>
            <a:normAutofit/>
          </a:bodyPr>
          <a:lstStyle/>
          <a:p>
            <a:r>
              <a:rPr lang="en-US" dirty="0"/>
              <a:t>Trojan/Backdoor Attacks on Reinforcement Learning</a:t>
            </a:r>
          </a:p>
        </p:txBody>
      </p:sp>
      <p:sp>
        <p:nvSpPr>
          <p:cNvPr id="8" name="Rectangle 7">
            <a:extLst>
              <a:ext uri="{FF2B5EF4-FFF2-40B4-BE49-F238E27FC236}">
                <a16:creationId xmlns:a16="http://schemas.microsoft.com/office/drawing/2014/main" id="{F76A384D-EC2A-BF40-B31F-58A962A56D22}"/>
              </a:ext>
            </a:extLst>
          </p:cNvPr>
          <p:cNvSpPr/>
          <p:nvPr/>
        </p:nvSpPr>
        <p:spPr>
          <a:xfrm>
            <a:off x="454482" y="1051952"/>
            <a:ext cx="8520706" cy="400110"/>
          </a:xfrm>
          <a:prstGeom prst="rect">
            <a:avLst/>
          </a:prstGeom>
        </p:spPr>
        <p:txBody>
          <a:bodyPr wrap="square">
            <a:spAutoFit/>
          </a:bodyPr>
          <a:lstStyle/>
          <a:p>
            <a:r>
              <a:rPr lang="en-US" sz="2000" dirty="0"/>
              <a:t>We had initially developed a Trojan attack on RL policies.</a:t>
            </a:r>
          </a:p>
        </p:txBody>
      </p:sp>
      <p:sp>
        <p:nvSpPr>
          <p:cNvPr id="6" name="Rectangle 5">
            <a:extLst>
              <a:ext uri="{FF2B5EF4-FFF2-40B4-BE49-F238E27FC236}">
                <a16:creationId xmlns:a16="http://schemas.microsoft.com/office/drawing/2014/main" id="{2AB476D9-F424-8E47-AE3B-FB98E38B8D37}"/>
              </a:ext>
            </a:extLst>
          </p:cNvPr>
          <p:cNvSpPr/>
          <p:nvPr/>
        </p:nvSpPr>
        <p:spPr>
          <a:xfrm>
            <a:off x="454482" y="5845314"/>
            <a:ext cx="8520706" cy="707886"/>
          </a:xfrm>
          <a:prstGeom prst="rect">
            <a:avLst/>
          </a:prstGeom>
        </p:spPr>
        <p:txBody>
          <a:bodyPr wrap="square">
            <a:spAutoFit/>
          </a:bodyPr>
          <a:lstStyle/>
          <a:p>
            <a:r>
              <a:rPr lang="en-US" sz="2000" dirty="0" err="1">
                <a:solidFill>
                  <a:srgbClr val="2221FF"/>
                </a:solidFill>
              </a:rPr>
              <a:t>TrojDRL</a:t>
            </a:r>
            <a:r>
              <a:rPr lang="en-US" sz="2000" dirty="0">
                <a:solidFill>
                  <a:srgbClr val="2221FF"/>
                </a:solidFill>
              </a:rPr>
              <a:t>: Evaluation of Backdoor Attacks on Deep Reinforcement Learning. </a:t>
            </a:r>
            <a:r>
              <a:rPr lang="en-US" sz="2000" dirty="0" err="1">
                <a:solidFill>
                  <a:srgbClr val="2221FF"/>
                </a:solidFill>
              </a:rPr>
              <a:t>Kiourti</a:t>
            </a:r>
            <a:r>
              <a:rPr lang="en-US" sz="2000" dirty="0">
                <a:solidFill>
                  <a:srgbClr val="2221FF"/>
                </a:solidFill>
              </a:rPr>
              <a:t> et al. DAC’20</a:t>
            </a:r>
          </a:p>
        </p:txBody>
      </p:sp>
      <p:pic>
        <p:nvPicPr>
          <p:cNvPr id="10" name="trojaned.mp4">
            <a:hlinkClick r:id="" action="ppaction://media"/>
            <a:extLst>
              <a:ext uri="{FF2B5EF4-FFF2-40B4-BE49-F238E27FC236}">
                <a16:creationId xmlns:a16="http://schemas.microsoft.com/office/drawing/2014/main" id="{198E96E9-8E70-894F-8AAB-A3373FC0E4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6732" y="1782585"/>
            <a:ext cx="2843586" cy="3732206"/>
          </a:xfrm>
          <a:prstGeom prst="rect">
            <a:avLst/>
          </a:prstGeom>
        </p:spPr>
      </p:pic>
      <p:sp>
        <p:nvSpPr>
          <p:cNvPr id="11" name="Right Arrow 10">
            <a:extLst>
              <a:ext uri="{FF2B5EF4-FFF2-40B4-BE49-F238E27FC236}">
                <a16:creationId xmlns:a16="http://schemas.microsoft.com/office/drawing/2014/main" id="{60D1EBAD-C56A-E641-A2C7-306CDC9714BF}"/>
              </a:ext>
            </a:extLst>
          </p:cNvPr>
          <p:cNvSpPr/>
          <p:nvPr/>
        </p:nvSpPr>
        <p:spPr>
          <a:xfrm rot="3120281">
            <a:off x="629528" y="1485165"/>
            <a:ext cx="381000" cy="24288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5AA6E0-FCEF-F349-BA8C-CC1FEB0D6744}"/>
              </a:ext>
            </a:extLst>
          </p:cNvPr>
          <p:cNvPicPr>
            <a:picLocks noChangeAspect="1"/>
          </p:cNvPicPr>
          <p:nvPr/>
        </p:nvPicPr>
        <p:blipFill>
          <a:blip r:embed="rId5"/>
          <a:stretch>
            <a:fillRect/>
          </a:stretch>
        </p:blipFill>
        <p:spPr>
          <a:xfrm>
            <a:off x="4166114" y="2159948"/>
            <a:ext cx="4711823" cy="3150911"/>
          </a:xfrm>
          <a:prstGeom prst="rect">
            <a:avLst/>
          </a:prstGeom>
        </p:spPr>
      </p:pic>
    </p:spTree>
    <p:extLst>
      <p:ext uri="{BB962C8B-B14F-4D97-AF65-F5344CB8AC3E}">
        <p14:creationId xmlns:p14="http://schemas.microsoft.com/office/powerpoint/2010/main" val="3026997671"/>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CC0B07-CFEF-EE40-9A78-7255C441E5E2}"/>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2D3157E-AF99-064E-8F6D-60DC8195DFCC}"/>
              </a:ext>
            </a:extLst>
          </p:cNvPr>
          <p:cNvSpPr>
            <a:spLocks noGrp="1"/>
          </p:cNvSpPr>
          <p:nvPr>
            <p:ph type="sldNum" sz="quarter" idx="11"/>
          </p:nvPr>
        </p:nvSpPr>
        <p:spPr/>
        <p:txBody>
          <a:bodyPr/>
          <a:lstStyle/>
          <a:p>
            <a:pPr>
              <a:defRPr/>
            </a:pPr>
            <a:fld id="{231CC523-8BC6-4921-807A-66BD262F34AB}" type="slidenum">
              <a:rPr lang="en-US" smtClean="0"/>
              <a:pPr>
                <a:defRPr/>
              </a:pPr>
              <a:t>27</a:t>
            </a:fld>
            <a:endParaRPr lang="en-US"/>
          </a:p>
        </p:txBody>
      </p:sp>
      <p:sp>
        <p:nvSpPr>
          <p:cNvPr id="8" name="Title 7">
            <a:extLst>
              <a:ext uri="{FF2B5EF4-FFF2-40B4-BE49-F238E27FC236}">
                <a16:creationId xmlns:a16="http://schemas.microsoft.com/office/drawing/2014/main" id="{0B59A474-33BD-334E-8117-6914CFC69C8F}"/>
              </a:ext>
            </a:extLst>
          </p:cNvPr>
          <p:cNvSpPr>
            <a:spLocks noGrp="1"/>
          </p:cNvSpPr>
          <p:nvPr>
            <p:ph type="ctrTitle"/>
          </p:nvPr>
        </p:nvSpPr>
        <p:spPr>
          <a:xfrm>
            <a:off x="234477" y="85843"/>
            <a:ext cx="8079529" cy="612648"/>
          </a:xfrm>
        </p:spPr>
        <p:txBody>
          <a:bodyPr>
            <a:normAutofit fontScale="90000"/>
          </a:bodyPr>
          <a:lstStyle/>
          <a:p>
            <a:r>
              <a:rPr lang="en-US" dirty="0"/>
              <a:t>Detecting Trojans in RL Policy Using Attributions/Explanations</a:t>
            </a:r>
          </a:p>
        </p:txBody>
      </p:sp>
      <p:pic>
        <p:nvPicPr>
          <p:cNvPr id="9" name="trojan_movie.mp4">
            <a:hlinkClick r:id="" action="ppaction://media"/>
            <a:extLst>
              <a:ext uri="{FF2B5EF4-FFF2-40B4-BE49-F238E27FC236}">
                <a16:creationId xmlns:a16="http://schemas.microsoft.com/office/drawing/2014/main" id="{7BFDEEFD-D826-334F-894D-57A6C43C9B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452" t="29145" r="7438" b="23753"/>
          <a:stretch/>
        </p:blipFill>
        <p:spPr>
          <a:xfrm>
            <a:off x="2293186" y="3737944"/>
            <a:ext cx="6752338" cy="2491298"/>
          </a:xfrm>
          <a:prstGeom prst="rect">
            <a:avLst/>
          </a:prstGeom>
        </p:spPr>
      </p:pic>
      <p:pic>
        <p:nvPicPr>
          <p:cNvPr id="12" name="movie2.mp4">
            <a:hlinkClick r:id="" action="ppaction://media"/>
            <a:extLst>
              <a:ext uri="{FF2B5EF4-FFF2-40B4-BE49-F238E27FC236}">
                <a16:creationId xmlns:a16="http://schemas.microsoft.com/office/drawing/2014/main" id="{A2287B92-0450-0248-B9BF-CEFDBCCE7B4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5094" t="33544" r="7722" b="26517"/>
          <a:stretch/>
        </p:blipFill>
        <p:spPr>
          <a:xfrm>
            <a:off x="2066945" y="1468206"/>
            <a:ext cx="6901780" cy="2107759"/>
          </a:xfrm>
          <a:prstGeom prst="rect">
            <a:avLst/>
          </a:prstGeom>
        </p:spPr>
      </p:pic>
      <p:pic>
        <p:nvPicPr>
          <p:cNvPr id="13" name="Picture 12">
            <a:extLst>
              <a:ext uri="{FF2B5EF4-FFF2-40B4-BE49-F238E27FC236}">
                <a16:creationId xmlns:a16="http://schemas.microsoft.com/office/drawing/2014/main" id="{AF8177A0-A820-8942-931F-E41A086F92AB}"/>
              </a:ext>
            </a:extLst>
          </p:cNvPr>
          <p:cNvPicPr>
            <a:picLocks noChangeAspect="1"/>
          </p:cNvPicPr>
          <p:nvPr/>
        </p:nvPicPr>
        <p:blipFill>
          <a:blip r:embed="rId8"/>
          <a:stretch>
            <a:fillRect/>
          </a:stretch>
        </p:blipFill>
        <p:spPr>
          <a:xfrm>
            <a:off x="175275" y="2555446"/>
            <a:ext cx="2016337" cy="2107759"/>
          </a:xfrm>
          <a:prstGeom prst="rect">
            <a:avLst/>
          </a:prstGeom>
        </p:spPr>
      </p:pic>
      <p:sp>
        <p:nvSpPr>
          <p:cNvPr id="14" name="Rectangle 13">
            <a:extLst>
              <a:ext uri="{FF2B5EF4-FFF2-40B4-BE49-F238E27FC236}">
                <a16:creationId xmlns:a16="http://schemas.microsoft.com/office/drawing/2014/main" id="{BEA87A82-1CE1-3D44-AE4D-639F16E3DFFF}"/>
              </a:ext>
            </a:extLst>
          </p:cNvPr>
          <p:cNvSpPr/>
          <p:nvPr/>
        </p:nvSpPr>
        <p:spPr>
          <a:xfrm>
            <a:off x="448019" y="987107"/>
            <a:ext cx="8520706" cy="400110"/>
          </a:xfrm>
          <a:prstGeom prst="rect">
            <a:avLst/>
          </a:prstGeom>
        </p:spPr>
        <p:txBody>
          <a:bodyPr wrap="square">
            <a:spAutoFit/>
          </a:bodyPr>
          <a:lstStyle/>
          <a:p>
            <a:r>
              <a:rPr lang="en-US" sz="2000" dirty="0"/>
              <a:t>Attributions can detect Trojan triggers in backdoored observations.</a:t>
            </a:r>
          </a:p>
        </p:txBody>
      </p:sp>
    </p:spTree>
    <p:extLst>
      <p:ext uri="{BB962C8B-B14F-4D97-AF65-F5344CB8AC3E}">
        <p14:creationId xmlns:p14="http://schemas.microsoft.com/office/powerpoint/2010/main" val="2851803134"/>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video>
              <p:cMediaNode vol="80000">
                <p:cTn id="3" fill="hold" display="0">
                  <p:stCondLst>
                    <p:cond delay="indefinite"/>
                  </p:stCondLst>
                </p:cTn>
                <p:tgtEl>
                  <p:spTgt spid="1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28A4-D82A-D848-B1B0-AED310DDB85A}"/>
              </a:ext>
            </a:extLst>
          </p:cNvPr>
          <p:cNvSpPr>
            <a:spLocks noGrp="1"/>
          </p:cNvSpPr>
          <p:nvPr>
            <p:ph type="title"/>
          </p:nvPr>
        </p:nvSpPr>
        <p:spPr/>
        <p:txBody>
          <a:bodyPr/>
          <a:lstStyle/>
          <a:p>
            <a:r>
              <a:rPr lang="en-US" dirty="0"/>
              <a:t>Attribution-based Offline </a:t>
            </a:r>
            <a:r>
              <a:rPr lang="en-US" dirty="0" err="1"/>
              <a:t>Trojaned</a:t>
            </a:r>
            <a:r>
              <a:rPr lang="en-US" dirty="0"/>
              <a:t> Model Detection Using Only Clean Data </a:t>
            </a:r>
          </a:p>
        </p:txBody>
      </p:sp>
      <p:sp>
        <p:nvSpPr>
          <p:cNvPr id="4" name="Slide Number Placeholder 3">
            <a:extLst>
              <a:ext uri="{FF2B5EF4-FFF2-40B4-BE49-F238E27FC236}">
                <a16:creationId xmlns:a16="http://schemas.microsoft.com/office/drawing/2014/main" id="{E618F3BB-A5DA-1449-89EC-624B5E421761}"/>
              </a:ext>
            </a:extLst>
          </p:cNvPr>
          <p:cNvSpPr>
            <a:spLocks noGrp="1"/>
          </p:cNvSpPr>
          <p:nvPr>
            <p:ph type="sldNum" sz="quarter" idx="12"/>
          </p:nvPr>
        </p:nvSpPr>
        <p:spPr/>
        <p:txBody>
          <a:bodyPr/>
          <a:lstStyle/>
          <a:p>
            <a:fld id="{A5BC2A5F-903D-4A5C-AC3E-9031D13319FA}" type="slidenum">
              <a:rPr lang="en-US" smtClean="0"/>
              <a:t>28</a:t>
            </a:fld>
            <a:endParaRPr lang="en-US"/>
          </a:p>
        </p:txBody>
      </p:sp>
      <p:sp>
        <p:nvSpPr>
          <p:cNvPr id="5" name="Rectangle 4">
            <a:extLst>
              <a:ext uri="{FF2B5EF4-FFF2-40B4-BE49-F238E27FC236}">
                <a16:creationId xmlns:a16="http://schemas.microsoft.com/office/drawing/2014/main" id="{998FADD1-1FA1-8A43-8076-87A4A932968C}"/>
              </a:ext>
            </a:extLst>
          </p:cNvPr>
          <p:cNvSpPr/>
          <p:nvPr/>
        </p:nvSpPr>
        <p:spPr>
          <a:xfrm>
            <a:off x="1524000" y="2828837"/>
            <a:ext cx="6096000" cy="646331"/>
          </a:xfrm>
          <a:prstGeom prst="rect">
            <a:avLst/>
          </a:prstGeom>
        </p:spPr>
        <p:txBody>
          <a:bodyPr>
            <a:spAutoFit/>
          </a:bodyPr>
          <a:lstStyle/>
          <a:p>
            <a:br>
              <a:rPr lang="en-US" dirty="0"/>
            </a:br>
            <a:endParaRPr lang="en-US" dirty="0"/>
          </a:p>
        </p:txBody>
      </p:sp>
      <p:sp>
        <p:nvSpPr>
          <p:cNvPr id="6" name="Rectangle 5">
            <a:extLst>
              <a:ext uri="{FF2B5EF4-FFF2-40B4-BE49-F238E27FC236}">
                <a16:creationId xmlns:a16="http://schemas.microsoft.com/office/drawing/2014/main" id="{0DAB0CA5-4368-BA4B-A899-E4CCC1C58D38}"/>
              </a:ext>
            </a:extLst>
          </p:cNvPr>
          <p:cNvSpPr/>
          <p:nvPr/>
        </p:nvSpPr>
        <p:spPr>
          <a:xfrm>
            <a:off x="474707" y="6118998"/>
            <a:ext cx="7593294" cy="584775"/>
          </a:xfrm>
          <a:prstGeom prst="rect">
            <a:avLst/>
          </a:prstGeom>
        </p:spPr>
        <p:txBody>
          <a:bodyPr wrap="square">
            <a:spAutoFit/>
          </a:bodyPr>
          <a:lstStyle/>
          <a:p>
            <a:r>
              <a:rPr lang="en-US" sz="1600" dirty="0">
                <a:solidFill>
                  <a:srgbClr val="3333FF"/>
                </a:solidFill>
              </a:rPr>
              <a:t>Detecting </a:t>
            </a:r>
            <a:r>
              <a:rPr lang="en-US" sz="1600" dirty="0" err="1">
                <a:solidFill>
                  <a:srgbClr val="3333FF"/>
                </a:solidFill>
              </a:rPr>
              <a:t>Trojaned</a:t>
            </a:r>
            <a:r>
              <a:rPr lang="en-US" sz="1600" dirty="0">
                <a:solidFill>
                  <a:srgbClr val="3333FF"/>
                </a:solidFill>
              </a:rPr>
              <a:t> DNNs Using Counterfactual Attributions. Sikka, Sur, Jha, Roy, </a:t>
            </a:r>
            <a:r>
              <a:rPr lang="en-US" sz="1600" dirty="0" err="1">
                <a:solidFill>
                  <a:srgbClr val="3333FF"/>
                </a:solidFill>
              </a:rPr>
              <a:t>Divakaran</a:t>
            </a:r>
            <a:r>
              <a:rPr lang="en-US" sz="1600" dirty="0">
                <a:solidFill>
                  <a:srgbClr val="3333FF"/>
                </a:solidFill>
              </a:rPr>
              <a:t>. ArXiv’21</a:t>
            </a:r>
          </a:p>
        </p:txBody>
      </p:sp>
      <p:sp>
        <p:nvSpPr>
          <p:cNvPr id="7" name="Footer Placeholder 6">
            <a:extLst>
              <a:ext uri="{FF2B5EF4-FFF2-40B4-BE49-F238E27FC236}">
                <a16:creationId xmlns:a16="http://schemas.microsoft.com/office/drawing/2014/main" id="{386D197F-C66B-7542-B686-80AF3DBDFC8E}"/>
              </a:ext>
            </a:extLst>
          </p:cNvPr>
          <p:cNvSpPr>
            <a:spLocks noGrp="1"/>
          </p:cNvSpPr>
          <p:nvPr>
            <p:ph type="ftr" sz="quarter" idx="11"/>
          </p:nvPr>
        </p:nvSpPr>
        <p:spPr/>
        <p:txBody>
          <a:bodyPr/>
          <a:lstStyle/>
          <a:p>
            <a:r>
              <a:rPr lang="en-US"/>
              <a:t>Susmit Jha</a:t>
            </a:r>
          </a:p>
        </p:txBody>
      </p:sp>
      <p:pic>
        <p:nvPicPr>
          <p:cNvPr id="9" name="Picture 8" descr="Table&#10;&#10;Description automatically generated">
            <a:extLst>
              <a:ext uri="{FF2B5EF4-FFF2-40B4-BE49-F238E27FC236}">
                <a16:creationId xmlns:a16="http://schemas.microsoft.com/office/drawing/2014/main" id="{1F5B3A34-7049-7548-8FEC-F8DA33C9F554}"/>
              </a:ext>
            </a:extLst>
          </p:cNvPr>
          <p:cNvPicPr>
            <a:picLocks noChangeAspect="1"/>
          </p:cNvPicPr>
          <p:nvPr/>
        </p:nvPicPr>
        <p:blipFill>
          <a:blip r:embed="rId2"/>
          <a:stretch>
            <a:fillRect/>
          </a:stretch>
        </p:blipFill>
        <p:spPr>
          <a:xfrm>
            <a:off x="994754" y="4412778"/>
            <a:ext cx="6096001" cy="1647962"/>
          </a:xfrm>
          <a:prstGeom prst="rect">
            <a:avLst/>
          </a:prstGeom>
        </p:spPr>
      </p:pic>
      <p:pic>
        <p:nvPicPr>
          <p:cNvPr id="14" name="Picture 13" descr="Diagram&#10;&#10;Description automatically generated">
            <a:extLst>
              <a:ext uri="{FF2B5EF4-FFF2-40B4-BE49-F238E27FC236}">
                <a16:creationId xmlns:a16="http://schemas.microsoft.com/office/drawing/2014/main" id="{E104FEEF-32E7-0040-947C-68E86E4AAE56}"/>
              </a:ext>
            </a:extLst>
          </p:cNvPr>
          <p:cNvPicPr>
            <a:picLocks noChangeAspect="1"/>
          </p:cNvPicPr>
          <p:nvPr/>
        </p:nvPicPr>
        <p:blipFill>
          <a:blip r:embed="rId3"/>
          <a:stretch>
            <a:fillRect/>
          </a:stretch>
        </p:blipFill>
        <p:spPr>
          <a:xfrm>
            <a:off x="212085" y="930586"/>
            <a:ext cx="6484137" cy="3445947"/>
          </a:xfrm>
          <a:prstGeom prst="rect">
            <a:avLst/>
          </a:prstGeom>
        </p:spPr>
      </p:pic>
      <p:pic>
        <p:nvPicPr>
          <p:cNvPr id="22" name="Picture 21" descr="Chart&#10;&#10;Description automatically generated">
            <a:extLst>
              <a:ext uri="{FF2B5EF4-FFF2-40B4-BE49-F238E27FC236}">
                <a16:creationId xmlns:a16="http://schemas.microsoft.com/office/drawing/2014/main" id="{29B681D7-E607-2F45-8BD6-7ACD9677B06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776130" y="1020216"/>
            <a:ext cx="2278341" cy="1937090"/>
          </a:xfrm>
          <a:prstGeom prst="rect">
            <a:avLst/>
          </a:prstGeom>
        </p:spPr>
      </p:pic>
      <p:pic>
        <p:nvPicPr>
          <p:cNvPr id="23" name="Picture 22" descr="Chart&#10;&#10;Description automatically generated">
            <a:extLst>
              <a:ext uri="{FF2B5EF4-FFF2-40B4-BE49-F238E27FC236}">
                <a16:creationId xmlns:a16="http://schemas.microsoft.com/office/drawing/2014/main" id="{DBF5B7FE-55F9-E544-9A86-541C6E2E385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776129" y="3015564"/>
            <a:ext cx="2278342" cy="1943284"/>
          </a:xfrm>
          <a:prstGeom prst="rect">
            <a:avLst/>
          </a:prstGeom>
        </p:spPr>
      </p:pic>
    </p:spTree>
    <p:extLst>
      <p:ext uri="{BB962C8B-B14F-4D97-AF65-F5344CB8AC3E}">
        <p14:creationId xmlns:p14="http://schemas.microsoft.com/office/powerpoint/2010/main" val="38997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A903F01-7778-B742-BDCC-3317100EFB49}"/>
              </a:ext>
            </a:extLst>
          </p:cNvPr>
          <p:cNvSpPr>
            <a:spLocks noGrp="1"/>
          </p:cNvSpPr>
          <p:nvPr>
            <p:ph type="ftr" sz="quarter" idx="10"/>
          </p:nvPr>
        </p:nvSpPr>
        <p:spPr/>
        <p:txBody>
          <a:bodyPr/>
          <a:lstStyle/>
          <a:p>
            <a:pPr>
              <a:defRPr/>
            </a:pPr>
            <a:r>
              <a:rPr lang="en-US"/>
              <a:t>Susmit Jha</a:t>
            </a:r>
          </a:p>
        </p:txBody>
      </p:sp>
      <p:sp>
        <p:nvSpPr>
          <p:cNvPr id="2" name="Slide Number Placeholder 1">
            <a:extLst>
              <a:ext uri="{FF2B5EF4-FFF2-40B4-BE49-F238E27FC236}">
                <a16:creationId xmlns:a16="http://schemas.microsoft.com/office/drawing/2014/main" id="{0685B157-6FFC-E042-B8D7-ADB86A862FF8}"/>
              </a:ext>
            </a:extLst>
          </p:cNvPr>
          <p:cNvSpPr>
            <a:spLocks noGrp="1"/>
          </p:cNvSpPr>
          <p:nvPr>
            <p:ph type="sldNum" sz="quarter" idx="11"/>
          </p:nvPr>
        </p:nvSpPr>
        <p:spPr/>
        <p:txBody>
          <a:bodyPr/>
          <a:lstStyle/>
          <a:p>
            <a:pPr>
              <a:defRPr/>
            </a:pPr>
            <a:fld id="{231CC523-8BC6-4921-807A-66BD262F34AB}" type="slidenum">
              <a:rPr lang="en-US" smtClean="0"/>
              <a:pPr>
                <a:defRPr/>
              </a:pPr>
              <a:t>29</a:t>
            </a:fld>
            <a:endParaRPr lang="en-US"/>
          </a:p>
        </p:txBody>
      </p:sp>
      <p:sp>
        <p:nvSpPr>
          <p:cNvPr id="7" name="Title 6">
            <a:extLst>
              <a:ext uri="{FF2B5EF4-FFF2-40B4-BE49-F238E27FC236}">
                <a16:creationId xmlns:a16="http://schemas.microsoft.com/office/drawing/2014/main" id="{6B0F8C2E-B51C-6149-83A4-84C581CC05EF}"/>
              </a:ext>
            </a:extLst>
          </p:cNvPr>
          <p:cNvSpPr>
            <a:spLocks noGrp="1"/>
          </p:cNvSpPr>
          <p:nvPr>
            <p:ph type="ctrTitle"/>
          </p:nvPr>
        </p:nvSpPr>
        <p:spPr>
          <a:xfrm>
            <a:off x="188556" y="145580"/>
            <a:ext cx="8223926" cy="612648"/>
          </a:xfrm>
        </p:spPr>
        <p:txBody>
          <a:bodyPr>
            <a:normAutofit/>
          </a:bodyPr>
          <a:lstStyle/>
          <a:p>
            <a:r>
              <a:rPr lang="en-US" dirty="0"/>
              <a:t>Improving Attributions by Making Learning Models Robust</a:t>
            </a:r>
          </a:p>
        </p:txBody>
      </p:sp>
      <p:sp>
        <p:nvSpPr>
          <p:cNvPr id="12" name="TextBox 11">
            <a:extLst>
              <a:ext uri="{FF2B5EF4-FFF2-40B4-BE49-F238E27FC236}">
                <a16:creationId xmlns:a16="http://schemas.microsoft.com/office/drawing/2014/main" id="{17FD4D22-7636-934F-B918-B323BB7177DB}"/>
              </a:ext>
            </a:extLst>
          </p:cNvPr>
          <p:cNvSpPr txBox="1"/>
          <p:nvPr/>
        </p:nvSpPr>
        <p:spPr>
          <a:xfrm>
            <a:off x="1467361" y="3050496"/>
            <a:ext cx="1053494" cy="369332"/>
          </a:xfrm>
          <a:prstGeom prst="rect">
            <a:avLst/>
          </a:prstGeom>
          <a:noFill/>
        </p:spPr>
        <p:txBody>
          <a:bodyPr wrap="none" rtlCol="0">
            <a:spAutoFit/>
          </a:bodyPr>
          <a:lstStyle/>
          <a:p>
            <a:r>
              <a:rPr lang="en-US" dirty="0" err="1"/>
              <a:t>DeepLIFT</a:t>
            </a:r>
            <a:endParaRPr lang="en-US" dirty="0"/>
          </a:p>
        </p:txBody>
      </p:sp>
      <p:sp>
        <p:nvSpPr>
          <p:cNvPr id="13" name="TextBox 12">
            <a:extLst>
              <a:ext uri="{FF2B5EF4-FFF2-40B4-BE49-F238E27FC236}">
                <a16:creationId xmlns:a16="http://schemas.microsoft.com/office/drawing/2014/main" id="{BCCA699F-860A-D743-9852-36DDD500B6ED}"/>
              </a:ext>
            </a:extLst>
          </p:cNvPr>
          <p:cNvSpPr txBox="1"/>
          <p:nvPr/>
        </p:nvSpPr>
        <p:spPr>
          <a:xfrm>
            <a:off x="5811139" y="2995126"/>
            <a:ext cx="2028119" cy="369332"/>
          </a:xfrm>
          <a:prstGeom prst="rect">
            <a:avLst/>
          </a:prstGeom>
          <a:noFill/>
        </p:spPr>
        <p:txBody>
          <a:bodyPr wrap="none" rtlCol="0">
            <a:spAutoFit/>
          </a:bodyPr>
          <a:lstStyle/>
          <a:p>
            <a:r>
              <a:rPr lang="en-US" dirty="0"/>
              <a:t>Integrated Gradient</a:t>
            </a:r>
          </a:p>
        </p:txBody>
      </p:sp>
      <p:pic>
        <p:nvPicPr>
          <p:cNvPr id="17" name="Picture 16">
            <a:extLst>
              <a:ext uri="{FF2B5EF4-FFF2-40B4-BE49-F238E27FC236}">
                <a16:creationId xmlns:a16="http://schemas.microsoft.com/office/drawing/2014/main" id="{7B610334-1134-5747-BD61-792371BB297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4225" y="4409950"/>
            <a:ext cx="4445000" cy="1206500"/>
          </a:xfrm>
          <a:prstGeom prst="rect">
            <a:avLst/>
          </a:prstGeom>
        </p:spPr>
      </p:pic>
      <p:pic>
        <p:nvPicPr>
          <p:cNvPr id="18" name="Picture 17">
            <a:extLst>
              <a:ext uri="{FF2B5EF4-FFF2-40B4-BE49-F238E27FC236}">
                <a16:creationId xmlns:a16="http://schemas.microsoft.com/office/drawing/2014/main" id="{97E85662-AEA2-994C-80A4-BA12BC9FA4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5013" y="4219126"/>
            <a:ext cx="4144268" cy="1461274"/>
          </a:xfrm>
          <a:prstGeom prst="rect">
            <a:avLst/>
          </a:prstGeom>
        </p:spPr>
      </p:pic>
      <p:pic>
        <p:nvPicPr>
          <p:cNvPr id="19" name="Picture 18">
            <a:extLst>
              <a:ext uri="{FF2B5EF4-FFF2-40B4-BE49-F238E27FC236}">
                <a16:creationId xmlns:a16="http://schemas.microsoft.com/office/drawing/2014/main" id="{27D9A267-AACA-224B-B4CD-160430AD76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015" y="1612746"/>
            <a:ext cx="4309776" cy="1382381"/>
          </a:xfrm>
          <a:prstGeom prst="rect">
            <a:avLst/>
          </a:prstGeom>
        </p:spPr>
      </p:pic>
      <p:sp>
        <p:nvSpPr>
          <p:cNvPr id="20" name="TextBox 19">
            <a:extLst>
              <a:ext uri="{FF2B5EF4-FFF2-40B4-BE49-F238E27FC236}">
                <a16:creationId xmlns:a16="http://schemas.microsoft.com/office/drawing/2014/main" id="{DF6BA08B-B2CD-C04E-9FC5-B7773C0592D1}"/>
              </a:ext>
            </a:extLst>
          </p:cNvPr>
          <p:cNvSpPr txBox="1"/>
          <p:nvPr/>
        </p:nvSpPr>
        <p:spPr>
          <a:xfrm>
            <a:off x="6627063" y="5694607"/>
            <a:ext cx="1140056" cy="369332"/>
          </a:xfrm>
          <a:prstGeom prst="rect">
            <a:avLst/>
          </a:prstGeom>
          <a:noFill/>
        </p:spPr>
        <p:txBody>
          <a:bodyPr wrap="none" rtlCol="0">
            <a:spAutoFit/>
          </a:bodyPr>
          <a:lstStyle/>
          <a:p>
            <a:r>
              <a:rPr lang="en-US" dirty="0" err="1"/>
              <a:t>DeepShap</a:t>
            </a:r>
            <a:endParaRPr lang="en-US" dirty="0"/>
          </a:p>
        </p:txBody>
      </p:sp>
      <p:sp>
        <p:nvSpPr>
          <p:cNvPr id="21" name="TextBox 20">
            <a:extLst>
              <a:ext uri="{FF2B5EF4-FFF2-40B4-BE49-F238E27FC236}">
                <a16:creationId xmlns:a16="http://schemas.microsoft.com/office/drawing/2014/main" id="{F161DB6F-5EE0-4341-B96C-55FB1796E658}"/>
              </a:ext>
            </a:extLst>
          </p:cNvPr>
          <p:cNvSpPr txBox="1"/>
          <p:nvPr/>
        </p:nvSpPr>
        <p:spPr>
          <a:xfrm>
            <a:off x="535435" y="5694607"/>
            <a:ext cx="3462936" cy="369332"/>
          </a:xfrm>
          <a:prstGeom prst="rect">
            <a:avLst/>
          </a:prstGeom>
          <a:noFill/>
        </p:spPr>
        <p:txBody>
          <a:bodyPr wrap="none" rtlCol="0">
            <a:spAutoFit/>
          </a:bodyPr>
          <a:lstStyle/>
          <a:p>
            <a:r>
              <a:rPr lang="en-US" dirty="0"/>
              <a:t>Integrated Gradient + Noise Tunnel</a:t>
            </a:r>
          </a:p>
        </p:txBody>
      </p:sp>
      <p:pic>
        <p:nvPicPr>
          <p:cNvPr id="22" name="Picture 21">
            <a:extLst>
              <a:ext uri="{FF2B5EF4-FFF2-40B4-BE49-F238E27FC236}">
                <a16:creationId xmlns:a16="http://schemas.microsoft.com/office/drawing/2014/main" id="{F8B02C3E-6541-E043-BF44-41592E7DF24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51493" y="1471703"/>
            <a:ext cx="4272732" cy="1523425"/>
          </a:xfrm>
          <a:prstGeom prst="rect">
            <a:avLst/>
          </a:prstGeom>
        </p:spPr>
      </p:pic>
      <p:sp>
        <p:nvSpPr>
          <p:cNvPr id="25" name="Rectangle 24">
            <a:extLst>
              <a:ext uri="{FF2B5EF4-FFF2-40B4-BE49-F238E27FC236}">
                <a16:creationId xmlns:a16="http://schemas.microsoft.com/office/drawing/2014/main" id="{AA1C2CDE-2302-7A40-A096-55FBB1A6771E}"/>
              </a:ext>
            </a:extLst>
          </p:cNvPr>
          <p:cNvSpPr/>
          <p:nvPr/>
        </p:nvSpPr>
        <p:spPr>
          <a:xfrm>
            <a:off x="2993428" y="1532719"/>
            <a:ext cx="1270783" cy="1740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F4D20E-50F6-1342-B8AD-30A22B6743A3}"/>
              </a:ext>
            </a:extLst>
          </p:cNvPr>
          <p:cNvSpPr/>
          <p:nvPr/>
        </p:nvSpPr>
        <p:spPr>
          <a:xfrm>
            <a:off x="7419977" y="1471703"/>
            <a:ext cx="1270783" cy="139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1812D8-7571-5D49-9558-621B4BA3C5F7}"/>
              </a:ext>
            </a:extLst>
          </p:cNvPr>
          <p:cNvSpPr/>
          <p:nvPr/>
        </p:nvSpPr>
        <p:spPr>
          <a:xfrm>
            <a:off x="7756050" y="4244251"/>
            <a:ext cx="1270783" cy="139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43D1F9-A32E-544B-96DE-A958EC2E544F}"/>
              </a:ext>
            </a:extLst>
          </p:cNvPr>
          <p:cNvSpPr/>
          <p:nvPr/>
        </p:nvSpPr>
        <p:spPr>
          <a:xfrm>
            <a:off x="3501337" y="4340520"/>
            <a:ext cx="1270783" cy="139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70D960A-3409-864B-B30D-2848AC316AD8}"/>
              </a:ext>
            </a:extLst>
          </p:cNvPr>
          <p:cNvSpPr/>
          <p:nvPr/>
        </p:nvSpPr>
        <p:spPr>
          <a:xfrm>
            <a:off x="454482" y="1051952"/>
            <a:ext cx="8520706" cy="400110"/>
          </a:xfrm>
          <a:prstGeom prst="rect">
            <a:avLst/>
          </a:prstGeom>
        </p:spPr>
        <p:txBody>
          <a:bodyPr wrap="square">
            <a:spAutoFit/>
          </a:bodyPr>
          <a:lstStyle/>
          <a:p>
            <a:r>
              <a:rPr lang="en-US" sz="2000" dirty="0"/>
              <a:t>Attribution/explanation methods are noisy.</a:t>
            </a:r>
          </a:p>
        </p:txBody>
      </p:sp>
    </p:spTree>
    <p:extLst>
      <p:ext uri="{BB962C8B-B14F-4D97-AF65-F5344CB8AC3E}">
        <p14:creationId xmlns:p14="http://schemas.microsoft.com/office/powerpoint/2010/main" val="4115706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ACF282-3DA7-DB49-9E5B-8CF053EAEEBF}"/>
              </a:ext>
            </a:extLst>
          </p:cNvPr>
          <p:cNvSpPr>
            <a:spLocks noGrp="1"/>
          </p:cNvSpPr>
          <p:nvPr>
            <p:ph type="ftr" sz="quarter" idx="10"/>
          </p:nvPr>
        </p:nvSpPr>
        <p:spPr>
          <a:xfrm>
            <a:off x="3152067" y="6568620"/>
            <a:ext cx="3086100" cy="365125"/>
          </a:xfrm>
        </p:spPr>
        <p:txBody>
          <a:bodyPr/>
          <a:lstStyle/>
          <a:p>
            <a:pPr>
              <a:defRPr/>
            </a:pPr>
            <a:r>
              <a:rPr lang="en-US" dirty="0"/>
              <a:t>Susmit Jha</a:t>
            </a:r>
          </a:p>
        </p:txBody>
      </p:sp>
      <p:sp>
        <p:nvSpPr>
          <p:cNvPr id="3" name="Slide Number Placeholder 2">
            <a:extLst>
              <a:ext uri="{FF2B5EF4-FFF2-40B4-BE49-F238E27FC236}">
                <a16:creationId xmlns:a16="http://schemas.microsoft.com/office/drawing/2014/main" id="{E1B71C9C-8F53-334D-9528-28CE730942EF}"/>
              </a:ext>
            </a:extLst>
          </p:cNvPr>
          <p:cNvSpPr>
            <a:spLocks noGrp="1"/>
          </p:cNvSpPr>
          <p:nvPr>
            <p:ph type="sldNum" sz="quarter" idx="11"/>
          </p:nvPr>
        </p:nvSpPr>
        <p:spPr/>
        <p:txBody>
          <a:bodyPr/>
          <a:lstStyle/>
          <a:p>
            <a:pPr>
              <a:defRPr/>
            </a:pPr>
            <a:fld id="{231CC523-8BC6-4921-807A-66BD262F34AB}" type="slidenum">
              <a:rPr lang="en-US" smtClean="0"/>
              <a:pPr>
                <a:defRPr/>
              </a:pPr>
              <a:t>3</a:t>
            </a:fld>
            <a:endParaRPr lang="en-US"/>
          </a:p>
        </p:txBody>
      </p:sp>
      <p:sp>
        <p:nvSpPr>
          <p:cNvPr id="8" name="Title 7">
            <a:extLst>
              <a:ext uri="{FF2B5EF4-FFF2-40B4-BE49-F238E27FC236}">
                <a16:creationId xmlns:a16="http://schemas.microsoft.com/office/drawing/2014/main" id="{6F04A642-96A4-6640-9774-9EB61E911A8C}"/>
              </a:ext>
            </a:extLst>
          </p:cNvPr>
          <p:cNvSpPr>
            <a:spLocks noGrp="1"/>
          </p:cNvSpPr>
          <p:nvPr>
            <p:ph type="ctrTitle"/>
          </p:nvPr>
        </p:nvSpPr>
        <p:spPr>
          <a:xfrm>
            <a:off x="339902" y="123691"/>
            <a:ext cx="9525000" cy="612648"/>
          </a:xfrm>
        </p:spPr>
        <p:txBody>
          <a:bodyPr/>
          <a:lstStyle/>
          <a:p>
            <a:r>
              <a:rPr lang="en-US" dirty="0"/>
              <a:t>Three Coupled Challenges in AI</a:t>
            </a:r>
          </a:p>
        </p:txBody>
      </p:sp>
      <p:sp>
        <p:nvSpPr>
          <p:cNvPr id="11" name="TextBox 10">
            <a:extLst>
              <a:ext uri="{FF2B5EF4-FFF2-40B4-BE49-F238E27FC236}">
                <a16:creationId xmlns:a16="http://schemas.microsoft.com/office/drawing/2014/main" id="{6867D9FD-ADE7-384C-BEA1-A46B028B4FF8}"/>
              </a:ext>
            </a:extLst>
          </p:cNvPr>
          <p:cNvSpPr txBox="1"/>
          <p:nvPr/>
        </p:nvSpPr>
        <p:spPr>
          <a:xfrm>
            <a:off x="0" y="828069"/>
            <a:ext cx="883451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3333FF"/>
                </a:solidFill>
              </a:rPr>
              <a:t>Resilience</a:t>
            </a:r>
            <a:r>
              <a:rPr lang="en-US" sz="2000" dirty="0"/>
              <a:t>: Given a machine learning model, how do we ensure that the model is robust to adversarial attacks –  inference-time attacks such as adversarial perturbations, training-time attacks such as insertion of Trojan triggers, privacy-attacks that can attempt to infer training-data on which the model was trained ?</a:t>
            </a:r>
          </a:p>
        </p:txBody>
      </p:sp>
      <p:pic>
        <p:nvPicPr>
          <p:cNvPr id="17" name="Picture 16">
            <a:extLst>
              <a:ext uri="{FF2B5EF4-FFF2-40B4-BE49-F238E27FC236}">
                <a16:creationId xmlns:a16="http://schemas.microsoft.com/office/drawing/2014/main" id="{F2CC636D-D344-224F-8C2D-97A3845BABA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393" y="2423471"/>
            <a:ext cx="2225811" cy="967510"/>
          </a:xfrm>
          <a:prstGeom prst="rect">
            <a:avLst/>
          </a:prstGeom>
        </p:spPr>
      </p:pic>
      <p:pic>
        <p:nvPicPr>
          <p:cNvPr id="20" name="Picture 19">
            <a:extLst>
              <a:ext uri="{FF2B5EF4-FFF2-40B4-BE49-F238E27FC236}">
                <a16:creationId xmlns:a16="http://schemas.microsoft.com/office/drawing/2014/main" id="{31693D86-E416-BC4C-9FA1-108DEDD43D5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60256" y="2422697"/>
            <a:ext cx="2455983" cy="967510"/>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B977ECC-4D57-414D-A954-1263BD626E1D}"/>
              </a:ext>
            </a:extLst>
          </p:cNvPr>
          <p:cNvPicPr>
            <a:picLocks noChangeAspect="1"/>
          </p:cNvPicPr>
          <p:nvPr/>
        </p:nvPicPr>
        <p:blipFill>
          <a:blip r:embed="rId5"/>
          <a:stretch>
            <a:fillRect/>
          </a:stretch>
        </p:blipFill>
        <p:spPr>
          <a:xfrm>
            <a:off x="5144913" y="2749478"/>
            <a:ext cx="1728541" cy="1659052"/>
          </a:xfrm>
          <a:prstGeom prst="rect">
            <a:avLst/>
          </a:prstGeom>
        </p:spPr>
      </p:pic>
      <p:sp>
        <p:nvSpPr>
          <p:cNvPr id="4" name="TextBox 3">
            <a:extLst>
              <a:ext uri="{FF2B5EF4-FFF2-40B4-BE49-F238E27FC236}">
                <a16:creationId xmlns:a16="http://schemas.microsoft.com/office/drawing/2014/main" id="{EFC75950-B4FB-2242-B65A-F33BB1CE8866}"/>
              </a:ext>
            </a:extLst>
          </p:cNvPr>
          <p:cNvSpPr txBox="1"/>
          <p:nvPr/>
        </p:nvSpPr>
        <p:spPr>
          <a:xfrm>
            <a:off x="339902" y="3355263"/>
            <a:ext cx="1568699" cy="646331"/>
          </a:xfrm>
          <a:prstGeom prst="rect">
            <a:avLst/>
          </a:prstGeom>
          <a:noFill/>
        </p:spPr>
        <p:txBody>
          <a:bodyPr wrap="none" rtlCol="0">
            <a:spAutoFit/>
          </a:bodyPr>
          <a:lstStyle/>
          <a:p>
            <a:r>
              <a:rPr lang="en-US" b="1" dirty="0"/>
              <a:t>Imperceptible </a:t>
            </a:r>
          </a:p>
          <a:p>
            <a:r>
              <a:rPr lang="en-US" b="1" dirty="0"/>
              <a:t>perturbations</a:t>
            </a:r>
          </a:p>
        </p:txBody>
      </p:sp>
      <p:sp>
        <p:nvSpPr>
          <p:cNvPr id="22" name="TextBox 21">
            <a:extLst>
              <a:ext uri="{FF2B5EF4-FFF2-40B4-BE49-F238E27FC236}">
                <a16:creationId xmlns:a16="http://schemas.microsoft.com/office/drawing/2014/main" id="{D9FF9AD1-0E6C-D541-9174-67AB0ECC059E}"/>
              </a:ext>
            </a:extLst>
          </p:cNvPr>
          <p:cNvSpPr txBox="1"/>
          <p:nvPr/>
        </p:nvSpPr>
        <p:spPr>
          <a:xfrm>
            <a:off x="2377238" y="3350625"/>
            <a:ext cx="2358403" cy="646331"/>
          </a:xfrm>
          <a:prstGeom prst="rect">
            <a:avLst/>
          </a:prstGeom>
          <a:noFill/>
        </p:spPr>
        <p:txBody>
          <a:bodyPr wrap="none" rtlCol="0">
            <a:spAutoFit/>
          </a:bodyPr>
          <a:lstStyle/>
          <a:p>
            <a:r>
              <a:rPr lang="en-US" b="1" dirty="0"/>
              <a:t>Localized (single pixel) </a:t>
            </a:r>
          </a:p>
          <a:p>
            <a:r>
              <a:rPr lang="en-US" b="1" dirty="0"/>
              <a:t>attacks</a:t>
            </a:r>
          </a:p>
        </p:txBody>
      </p:sp>
      <p:sp>
        <p:nvSpPr>
          <p:cNvPr id="23" name="TextBox 22">
            <a:extLst>
              <a:ext uri="{FF2B5EF4-FFF2-40B4-BE49-F238E27FC236}">
                <a16:creationId xmlns:a16="http://schemas.microsoft.com/office/drawing/2014/main" id="{10D92CD2-FC7D-6F43-8266-3CB37D6C387C}"/>
              </a:ext>
            </a:extLst>
          </p:cNvPr>
          <p:cNvSpPr txBox="1"/>
          <p:nvPr/>
        </p:nvSpPr>
        <p:spPr>
          <a:xfrm>
            <a:off x="5184850" y="4517246"/>
            <a:ext cx="1715470" cy="646331"/>
          </a:xfrm>
          <a:prstGeom prst="rect">
            <a:avLst/>
          </a:prstGeom>
          <a:noFill/>
        </p:spPr>
        <p:txBody>
          <a:bodyPr wrap="none" rtlCol="0">
            <a:spAutoFit/>
          </a:bodyPr>
          <a:lstStyle/>
          <a:p>
            <a:r>
              <a:rPr lang="en-US" b="1" dirty="0"/>
              <a:t>Adversarial </a:t>
            </a:r>
          </a:p>
          <a:p>
            <a:r>
              <a:rPr lang="en-US" b="1" dirty="0"/>
              <a:t>Reprogramming</a:t>
            </a:r>
          </a:p>
        </p:txBody>
      </p:sp>
      <p:pic>
        <p:nvPicPr>
          <p:cNvPr id="24" name="Content Placeholder 5">
            <a:extLst>
              <a:ext uri="{FF2B5EF4-FFF2-40B4-BE49-F238E27FC236}">
                <a16:creationId xmlns:a16="http://schemas.microsoft.com/office/drawing/2014/main" id="{268048A6-EE37-9F4B-9497-116338C6F89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029008" y="2922049"/>
            <a:ext cx="2004770" cy="1918363"/>
          </a:xfrm>
          <a:prstGeom prst="rect">
            <a:avLst/>
          </a:prstGeom>
        </p:spPr>
      </p:pic>
      <p:sp>
        <p:nvSpPr>
          <p:cNvPr id="25" name="TextBox 24">
            <a:extLst>
              <a:ext uri="{FF2B5EF4-FFF2-40B4-BE49-F238E27FC236}">
                <a16:creationId xmlns:a16="http://schemas.microsoft.com/office/drawing/2014/main" id="{001E86FB-C8D7-F846-B21F-804F61165515}"/>
              </a:ext>
            </a:extLst>
          </p:cNvPr>
          <p:cNvSpPr txBox="1"/>
          <p:nvPr/>
        </p:nvSpPr>
        <p:spPr>
          <a:xfrm>
            <a:off x="6979597" y="4924308"/>
            <a:ext cx="2183098" cy="646331"/>
          </a:xfrm>
          <a:prstGeom prst="rect">
            <a:avLst/>
          </a:prstGeom>
          <a:noFill/>
        </p:spPr>
        <p:txBody>
          <a:bodyPr wrap="none" rtlCol="0">
            <a:spAutoFit/>
          </a:bodyPr>
          <a:lstStyle/>
          <a:p>
            <a:r>
              <a:rPr lang="en-US" b="1" dirty="0"/>
              <a:t>Physically Realizable </a:t>
            </a:r>
          </a:p>
          <a:p>
            <a:r>
              <a:rPr lang="en-US" b="1" dirty="0"/>
              <a:t>Patch Attacks</a:t>
            </a:r>
          </a:p>
        </p:txBody>
      </p:sp>
      <p:sp>
        <p:nvSpPr>
          <p:cNvPr id="5" name="TextBox 4">
            <a:extLst>
              <a:ext uri="{FF2B5EF4-FFF2-40B4-BE49-F238E27FC236}">
                <a16:creationId xmlns:a16="http://schemas.microsoft.com/office/drawing/2014/main" id="{D4A04C19-93DA-DA45-98ED-12C4787C7281}"/>
              </a:ext>
            </a:extLst>
          </p:cNvPr>
          <p:cNvSpPr txBox="1"/>
          <p:nvPr/>
        </p:nvSpPr>
        <p:spPr>
          <a:xfrm>
            <a:off x="1372991" y="6070801"/>
            <a:ext cx="2969018" cy="369332"/>
          </a:xfrm>
          <a:prstGeom prst="rect">
            <a:avLst/>
          </a:prstGeom>
          <a:noFill/>
        </p:spPr>
        <p:txBody>
          <a:bodyPr wrap="none" rtlCol="0">
            <a:spAutoFit/>
          </a:bodyPr>
          <a:lstStyle/>
          <a:p>
            <a:r>
              <a:rPr lang="en-US" dirty="0"/>
              <a:t>Clean Data        Poisoned Data</a:t>
            </a:r>
          </a:p>
        </p:txBody>
      </p:sp>
      <p:pic>
        <p:nvPicPr>
          <p:cNvPr id="7" name="Picture 6" descr="A picture containing text, different, bunch&#10;&#10;Description automatically generated">
            <a:extLst>
              <a:ext uri="{FF2B5EF4-FFF2-40B4-BE49-F238E27FC236}">
                <a16:creationId xmlns:a16="http://schemas.microsoft.com/office/drawing/2014/main" id="{1085ABB9-1B7A-C940-AABE-85152B870837}"/>
              </a:ext>
            </a:extLst>
          </p:cNvPr>
          <p:cNvPicPr>
            <a:picLocks noChangeAspect="1"/>
          </p:cNvPicPr>
          <p:nvPr/>
        </p:nvPicPr>
        <p:blipFill>
          <a:blip r:embed="rId7"/>
          <a:stretch>
            <a:fillRect/>
          </a:stretch>
        </p:blipFill>
        <p:spPr>
          <a:xfrm>
            <a:off x="558077" y="3988934"/>
            <a:ext cx="4314636" cy="2142642"/>
          </a:xfrm>
          <a:prstGeom prst="rect">
            <a:avLst/>
          </a:prstGeom>
        </p:spPr>
      </p:pic>
      <p:sp>
        <p:nvSpPr>
          <p:cNvPr id="12" name="Rectangle 11">
            <a:extLst>
              <a:ext uri="{FF2B5EF4-FFF2-40B4-BE49-F238E27FC236}">
                <a16:creationId xmlns:a16="http://schemas.microsoft.com/office/drawing/2014/main" id="{BE719E18-6AE1-174A-AD8E-A23BD5297B47}"/>
              </a:ext>
            </a:extLst>
          </p:cNvPr>
          <p:cNvSpPr/>
          <p:nvPr/>
        </p:nvSpPr>
        <p:spPr>
          <a:xfrm>
            <a:off x="4289569" y="6070801"/>
            <a:ext cx="2505366" cy="369332"/>
          </a:xfrm>
          <a:prstGeom prst="rect">
            <a:avLst/>
          </a:prstGeom>
        </p:spPr>
        <p:txBody>
          <a:bodyPr wrap="none">
            <a:spAutoFit/>
          </a:bodyPr>
          <a:lstStyle/>
          <a:p>
            <a:r>
              <a:rPr lang="en-US" dirty="0"/>
              <a:t>(polygon or filter trigger)</a:t>
            </a:r>
          </a:p>
        </p:txBody>
      </p:sp>
      <p:sp>
        <p:nvSpPr>
          <p:cNvPr id="13" name="Rectangle 12">
            <a:extLst>
              <a:ext uri="{FF2B5EF4-FFF2-40B4-BE49-F238E27FC236}">
                <a16:creationId xmlns:a16="http://schemas.microsoft.com/office/drawing/2014/main" id="{21F5A738-029D-4F42-A5E7-3C64C843CD12}"/>
              </a:ext>
            </a:extLst>
          </p:cNvPr>
          <p:cNvSpPr/>
          <p:nvPr/>
        </p:nvSpPr>
        <p:spPr>
          <a:xfrm>
            <a:off x="1466025" y="6381850"/>
            <a:ext cx="2578078" cy="369332"/>
          </a:xfrm>
          <a:prstGeom prst="rect">
            <a:avLst/>
          </a:prstGeom>
        </p:spPr>
        <p:txBody>
          <a:bodyPr wrap="none">
            <a:spAutoFit/>
          </a:bodyPr>
          <a:lstStyle/>
          <a:p>
            <a:r>
              <a:rPr lang="en-US" b="1" dirty="0"/>
              <a:t>Trojan/Backdoor Attacks </a:t>
            </a:r>
          </a:p>
        </p:txBody>
      </p:sp>
    </p:spTree>
    <p:extLst>
      <p:ext uri="{BB962C8B-B14F-4D97-AF65-F5344CB8AC3E}">
        <p14:creationId xmlns:p14="http://schemas.microsoft.com/office/powerpoint/2010/main" val="1166868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097E9-0CAB-394E-AB92-097FEBB7F863}"/>
              </a:ext>
            </a:extLst>
          </p:cNvPr>
          <p:cNvSpPr>
            <a:spLocks noGrp="1"/>
          </p:cNvSpPr>
          <p:nvPr>
            <p:ph type="sldNum" sz="quarter" idx="11"/>
          </p:nvPr>
        </p:nvSpPr>
        <p:spPr/>
        <p:txBody>
          <a:bodyPr/>
          <a:lstStyle/>
          <a:p>
            <a:pPr>
              <a:defRPr/>
            </a:pPr>
            <a:fld id="{231CC523-8BC6-4921-807A-66BD262F34AB}" type="slidenum">
              <a:rPr lang="en-US" smtClean="0"/>
              <a:pPr>
                <a:defRPr/>
              </a:pPr>
              <a:t>30</a:t>
            </a:fld>
            <a:endParaRPr lang="en-US"/>
          </a:p>
        </p:txBody>
      </p:sp>
      <p:sp>
        <p:nvSpPr>
          <p:cNvPr id="7" name="Title 6">
            <a:extLst>
              <a:ext uri="{FF2B5EF4-FFF2-40B4-BE49-F238E27FC236}">
                <a16:creationId xmlns:a16="http://schemas.microsoft.com/office/drawing/2014/main" id="{71E0C8EA-3F97-6E4C-A875-63203D9A58F8}"/>
              </a:ext>
            </a:extLst>
          </p:cNvPr>
          <p:cNvSpPr>
            <a:spLocks noGrp="1"/>
          </p:cNvSpPr>
          <p:nvPr>
            <p:ph type="ctrTitle"/>
          </p:nvPr>
        </p:nvSpPr>
        <p:spPr>
          <a:xfrm>
            <a:off x="454481" y="91004"/>
            <a:ext cx="7143750" cy="612648"/>
          </a:xfrm>
        </p:spPr>
        <p:txBody>
          <a:bodyPr>
            <a:normAutofit fontScale="90000"/>
          </a:bodyPr>
          <a:lstStyle/>
          <a:p>
            <a:r>
              <a:rPr lang="en-US" dirty="0"/>
              <a:t>Improving Attributions by Making Learning Models Robust</a:t>
            </a:r>
          </a:p>
        </p:txBody>
      </p:sp>
      <p:pic>
        <p:nvPicPr>
          <p:cNvPr id="15" name="Picture 14">
            <a:extLst>
              <a:ext uri="{FF2B5EF4-FFF2-40B4-BE49-F238E27FC236}">
                <a16:creationId xmlns:a16="http://schemas.microsoft.com/office/drawing/2014/main" id="{8A6994AE-5F99-BF4B-AFFD-C3C04E6E39A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684538"/>
            <a:ext cx="9239927" cy="2105300"/>
          </a:xfrm>
          <a:prstGeom prst="rect">
            <a:avLst/>
          </a:prstGeom>
        </p:spPr>
      </p:pic>
      <p:sp>
        <p:nvSpPr>
          <p:cNvPr id="3" name="TextBox 2">
            <a:extLst>
              <a:ext uri="{FF2B5EF4-FFF2-40B4-BE49-F238E27FC236}">
                <a16:creationId xmlns:a16="http://schemas.microsoft.com/office/drawing/2014/main" id="{84E56AFA-D911-6B4B-AD40-913BD0DB8DAB}"/>
              </a:ext>
            </a:extLst>
          </p:cNvPr>
          <p:cNvSpPr txBox="1"/>
          <p:nvPr/>
        </p:nvSpPr>
        <p:spPr>
          <a:xfrm>
            <a:off x="183153" y="4981232"/>
            <a:ext cx="2883803" cy="338554"/>
          </a:xfrm>
          <a:prstGeom prst="rect">
            <a:avLst/>
          </a:prstGeom>
          <a:noFill/>
        </p:spPr>
        <p:txBody>
          <a:bodyPr wrap="none" rtlCol="0">
            <a:spAutoFit/>
          </a:bodyPr>
          <a:lstStyle/>
          <a:p>
            <a:r>
              <a:rPr lang="en-US" sz="1600" dirty="0"/>
              <a:t>Model output saturated at 0.1</a:t>
            </a:r>
          </a:p>
        </p:txBody>
      </p:sp>
      <p:sp>
        <p:nvSpPr>
          <p:cNvPr id="5" name="Footer Placeholder 4">
            <a:extLst>
              <a:ext uri="{FF2B5EF4-FFF2-40B4-BE49-F238E27FC236}">
                <a16:creationId xmlns:a16="http://schemas.microsoft.com/office/drawing/2014/main" id="{8727E126-1F16-D047-AB26-AE18CDE8B32C}"/>
              </a:ext>
            </a:extLst>
          </p:cNvPr>
          <p:cNvSpPr>
            <a:spLocks noGrp="1"/>
          </p:cNvSpPr>
          <p:nvPr>
            <p:ph type="ftr" sz="quarter" idx="10"/>
          </p:nvPr>
        </p:nvSpPr>
        <p:spPr/>
        <p:txBody>
          <a:bodyPr/>
          <a:lstStyle/>
          <a:p>
            <a:pPr>
              <a:defRPr/>
            </a:pPr>
            <a:r>
              <a:rPr lang="en-US"/>
              <a:t>Susmit Jha</a:t>
            </a:r>
          </a:p>
        </p:txBody>
      </p:sp>
      <p:sp>
        <p:nvSpPr>
          <p:cNvPr id="9" name="Rectangle 8">
            <a:extLst>
              <a:ext uri="{FF2B5EF4-FFF2-40B4-BE49-F238E27FC236}">
                <a16:creationId xmlns:a16="http://schemas.microsoft.com/office/drawing/2014/main" id="{1E76450A-D874-754F-8422-96C5C3497E40}"/>
              </a:ext>
            </a:extLst>
          </p:cNvPr>
          <p:cNvSpPr/>
          <p:nvPr/>
        </p:nvSpPr>
        <p:spPr>
          <a:xfrm>
            <a:off x="681107" y="1954535"/>
            <a:ext cx="8410613" cy="646331"/>
          </a:xfrm>
          <a:prstGeom prst="rect">
            <a:avLst/>
          </a:prstGeom>
        </p:spPr>
        <p:txBody>
          <a:bodyPr wrap="square">
            <a:spAutoFit/>
          </a:bodyPr>
          <a:lstStyle/>
          <a:p>
            <a:r>
              <a:rPr lang="en-US" dirty="0"/>
              <a:t>Integrated Gradient shows non-intuitive accumulation of attribution beyond output saturation. </a:t>
            </a:r>
          </a:p>
        </p:txBody>
      </p:sp>
      <p:sp>
        <p:nvSpPr>
          <p:cNvPr id="10" name="TextBox 9">
            <a:extLst>
              <a:ext uri="{FF2B5EF4-FFF2-40B4-BE49-F238E27FC236}">
                <a16:creationId xmlns:a16="http://schemas.microsoft.com/office/drawing/2014/main" id="{2242FC2F-1156-EF44-B3A5-FC46870AD845}"/>
              </a:ext>
            </a:extLst>
          </p:cNvPr>
          <p:cNvSpPr txBox="1"/>
          <p:nvPr/>
        </p:nvSpPr>
        <p:spPr>
          <a:xfrm>
            <a:off x="3444513" y="4873510"/>
            <a:ext cx="2883803" cy="584775"/>
          </a:xfrm>
          <a:prstGeom prst="rect">
            <a:avLst/>
          </a:prstGeom>
          <a:noFill/>
        </p:spPr>
        <p:txBody>
          <a:bodyPr wrap="square" rtlCol="0">
            <a:spAutoFit/>
          </a:bodyPr>
          <a:lstStyle/>
          <a:p>
            <a:r>
              <a:rPr lang="en-US" sz="1600" dirty="0"/>
              <a:t>The gradients beyond 0.1 are still non-zero. </a:t>
            </a:r>
          </a:p>
        </p:txBody>
      </p:sp>
      <p:sp>
        <p:nvSpPr>
          <p:cNvPr id="11" name="TextBox 10">
            <a:extLst>
              <a:ext uri="{FF2B5EF4-FFF2-40B4-BE49-F238E27FC236}">
                <a16:creationId xmlns:a16="http://schemas.microsoft.com/office/drawing/2014/main" id="{D2174B54-3297-BA45-911C-8A38DD1E2353}"/>
              </a:ext>
            </a:extLst>
          </p:cNvPr>
          <p:cNvSpPr txBox="1"/>
          <p:nvPr/>
        </p:nvSpPr>
        <p:spPr>
          <a:xfrm>
            <a:off x="6660528" y="4873509"/>
            <a:ext cx="2300319" cy="1323439"/>
          </a:xfrm>
          <a:prstGeom prst="rect">
            <a:avLst/>
          </a:prstGeom>
          <a:noFill/>
        </p:spPr>
        <p:txBody>
          <a:bodyPr wrap="square" rtlCol="0">
            <a:spAutoFit/>
          </a:bodyPr>
          <a:lstStyle/>
          <a:p>
            <a:r>
              <a:rPr lang="en-US" sz="1600" dirty="0"/>
              <a:t>The direction of the gradients are correlated and hence, getting cumulatively added.</a:t>
            </a:r>
          </a:p>
        </p:txBody>
      </p:sp>
      <p:pic>
        <p:nvPicPr>
          <p:cNvPr id="12" name="Picture 11">
            <a:extLst>
              <a:ext uri="{FF2B5EF4-FFF2-40B4-BE49-F238E27FC236}">
                <a16:creationId xmlns:a16="http://schemas.microsoft.com/office/drawing/2014/main" id="{B33C01BF-2BAB-4C49-8015-F417F4582CD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9742" y="953663"/>
            <a:ext cx="8140441" cy="892103"/>
          </a:xfrm>
          <a:prstGeom prst="rect">
            <a:avLst/>
          </a:prstGeom>
        </p:spPr>
      </p:pic>
    </p:spTree>
    <p:extLst>
      <p:ext uri="{BB962C8B-B14F-4D97-AF65-F5344CB8AC3E}">
        <p14:creationId xmlns:p14="http://schemas.microsoft.com/office/powerpoint/2010/main" val="2734947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097E9-0CAB-394E-AB92-097FEBB7F863}"/>
              </a:ext>
            </a:extLst>
          </p:cNvPr>
          <p:cNvSpPr>
            <a:spLocks noGrp="1"/>
          </p:cNvSpPr>
          <p:nvPr>
            <p:ph type="sldNum" sz="quarter" idx="11"/>
          </p:nvPr>
        </p:nvSpPr>
        <p:spPr/>
        <p:txBody>
          <a:bodyPr/>
          <a:lstStyle/>
          <a:p>
            <a:pPr>
              <a:defRPr/>
            </a:pPr>
            <a:fld id="{231CC523-8BC6-4921-807A-66BD262F34AB}" type="slidenum">
              <a:rPr lang="en-US" smtClean="0"/>
              <a:pPr>
                <a:defRPr/>
              </a:pPr>
              <a:t>31</a:t>
            </a:fld>
            <a:endParaRPr lang="en-US"/>
          </a:p>
        </p:txBody>
      </p:sp>
      <p:sp>
        <p:nvSpPr>
          <p:cNvPr id="7" name="Title 6">
            <a:extLst>
              <a:ext uri="{FF2B5EF4-FFF2-40B4-BE49-F238E27FC236}">
                <a16:creationId xmlns:a16="http://schemas.microsoft.com/office/drawing/2014/main" id="{71E0C8EA-3F97-6E4C-A875-63203D9A58F8}"/>
              </a:ext>
            </a:extLst>
          </p:cNvPr>
          <p:cNvSpPr>
            <a:spLocks noGrp="1"/>
          </p:cNvSpPr>
          <p:nvPr>
            <p:ph type="ctrTitle"/>
          </p:nvPr>
        </p:nvSpPr>
        <p:spPr>
          <a:xfrm>
            <a:off x="454481" y="91004"/>
            <a:ext cx="7143750" cy="612648"/>
          </a:xfrm>
        </p:spPr>
        <p:txBody>
          <a:bodyPr>
            <a:normAutofit fontScale="90000"/>
          </a:bodyPr>
          <a:lstStyle/>
          <a:p>
            <a:r>
              <a:rPr lang="en-US" dirty="0"/>
              <a:t>Training Robust Neural Stochastic Differential Equation Model improves Attributions</a:t>
            </a:r>
          </a:p>
        </p:txBody>
      </p:sp>
      <p:pic>
        <p:nvPicPr>
          <p:cNvPr id="13" name="Picture 12">
            <a:extLst>
              <a:ext uri="{FF2B5EF4-FFF2-40B4-BE49-F238E27FC236}">
                <a16:creationId xmlns:a16="http://schemas.microsoft.com/office/drawing/2014/main" id="{6EF816A5-86C0-B04F-9D74-211A3F20B25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7846" y="3103276"/>
            <a:ext cx="8352499" cy="1993725"/>
          </a:xfrm>
          <a:prstGeom prst="rect">
            <a:avLst/>
          </a:prstGeom>
        </p:spPr>
      </p:pic>
      <p:pic>
        <p:nvPicPr>
          <p:cNvPr id="15" name="Picture 14">
            <a:extLst>
              <a:ext uri="{FF2B5EF4-FFF2-40B4-BE49-F238E27FC236}">
                <a16:creationId xmlns:a16="http://schemas.microsoft.com/office/drawing/2014/main" id="{8A6994AE-5F99-BF4B-AFFD-C3C04E6E39A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684" y="913491"/>
            <a:ext cx="8451661" cy="1925695"/>
          </a:xfrm>
          <a:prstGeom prst="rect">
            <a:avLst/>
          </a:prstGeom>
        </p:spPr>
      </p:pic>
      <p:sp>
        <p:nvSpPr>
          <p:cNvPr id="3" name="TextBox 2">
            <a:extLst>
              <a:ext uri="{FF2B5EF4-FFF2-40B4-BE49-F238E27FC236}">
                <a16:creationId xmlns:a16="http://schemas.microsoft.com/office/drawing/2014/main" id="{84E56AFA-D911-6B4B-AD40-913BD0DB8DAB}"/>
              </a:ext>
            </a:extLst>
          </p:cNvPr>
          <p:cNvSpPr txBox="1"/>
          <p:nvPr/>
        </p:nvSpPr>
        <p:spPr>
          <a:xfrm>
            <a:off x="3784211" y="2779859"/>
            <a:ext cx="977191" cy="369332"/>
          </a:xfrm>
          <a:prstGeom prst="rect">
            <a:avLst/>
          </a:prstGeom>
          <a:noFill/>
        </p:spPr>
        <p:txBody>
          <a:bodyPr wrap="none" rtlCol="0">
            <a:spAutoFit/>
          </a:bodyPr>
          <a:lstStyle/>
          <a:p>
            <a:r>
              <a:rPr lang="en-US" dirty="0" err="1"/>
              <a:t>Resnets</a:t>
            </a:r>
            <a:endParaRPr lang="en-US" dirty="0"/>
          </a:p>
        </p:txBody>
      </p:sp>
      <p:sp>
        <p:nvSpPr>
          <p:cNvPr id="4" name="TextBox 3">
            <a:extLst>
              <a:ext uri="{FF2B5EF4-FFF2-40B4-BE49-F238E27FC236}">
                <a16:creationId xmlns:a16="http://schemas.microsoft.com/office/drawing/2014/main" id="{F471E9DD-CE61-9248-BB44-87782EEF9776}"/>
              </a:ext>
            </a:extLst>
          </p:cNvPr>
          <p:cNvSpPr txBox="1"/>
          <p:nvPr/>
        </p:nvSpPr>
        <p:spPr>
          <a:xfrm>
            <a:off x="408310" y="5127237"/>
            <a:ext cx="8451661" cy="646331"/>
          </a:xfrm>
          <a:prstGeom prst="rect">
            <a:avLst/>
          </a:prstGeom>
          <a:noFill/>
        </p:spPr>
        <p:txBody>
          <a:bodyPr wrap="square" rtlCol="0">
            <a:spAutoFit/>
          </a:bodyPr>
          <a:lstStyle/>
          <a:p>
            <a:r>
              <a:rPr lang="en-US" dirty="0"/>
              <a:t>Neural SDEs: Gradients approach zero beyond decision point, direction also gets uncorrelated.</a:t>
            </a:r>
          </a:p>
        </p:txBody>
      </p:sp>
      <p:sp>
        <p:nvSpPr>
          <p:cNvPr id="5" name="Footer Placeholder 4">
            <a:extLst>
              <a:ext uri="{FF2B5EF4-FFF2-40B4-BE49-F238E27FC236}">
                <a16:creationId xmlns:a16="http://schemas.microsoft.com/office/drawing/2014/main" id="{8727E126-1F16-D047-AB26-AE18CDE8B32C}"/>
              </a:ext>
            </a:extLst>
          </p:cNvPr>
          <p:cNvSpPr>
            <a:spLocks noGrp="1"/>
          </p:cNvSpPr>
          <p:nvPr>
            <p:ph type="ftr" sz="quarter" idx="10"/>
          </p:nvPr>
        </p:nvSpPr>
        <p:spPr/>
        <p:txBody>
          <a:bodyPr/>
          <a:lstStyle/>
          <a:p>
            <a:pPr>
              <a:defRPr/>
            </a:pPr>
            <a:r>
              <a:rPr lang="en-US"/>
              <a:t>Susmit Jha</a:t>
            </a:r>
          </a:p>
        </p:txBody>
      </p:sp>
      <p:sp>
        <p:nvSpPr>
          <p:cNvPr id="9" name="Rectangle 8">
            <a:extLst>
              <a:ext uri="{FF2B5EF4-FFF2-40B4-BE49-F238E27FC236}">
                <a16:creationId xmlns:a16="http://schemas.microsoft.com/office/drawing/2014/main" id="{98328FCE-4E43-9B41-BC0D-A98572660405}"/>
              </a:ext>
            </a:extLst>
          </p:cNvPr>
          <p:cNvSpPr/>
          <p:nvPr/>
        </p:nvSpPr>
        <p:spPr>
          <a:xfrm>
            <a:off x="279570" y="5803804"/>
            <a:ext cx="9111496" cy="1015663"/>
          </a:xfrm>
          <a:prstGeom prst="rect">
            <a:avLst/>
          </a:prstGeom>
        </p:spPr>
        <p:txBody>
          <a:bodyPr wrap="square">
            <a:spAutoFit/>
          </a:bodyPr>
          <a:lstStyle/>
          <a:p>
            <a:r>
              <a:rPr lang="en-US" sz="2000" dirty="0">
                <a:solidFill>
                  <a:srgbClr val="2221FF"/>
                </a:solidFill>
                <a:latin typeface="Droid Sans"/>
              </a:rPr>
              <a:t>On Smoother Attributions using Neural Stochastic Differential Equations. Jha et al. IJCAI’21</a:t>
            </a:r>
            <a:br>
              <a:rPr lang="en-US" sz="2000" dirty="0">
                <a:solidFill>
                  <a:srgbClr val="2221FF"/>
                </a:solidFill>
              </a:rPr>
            </a:br>
            <a:endParaRPr lang="en-US" sz="2000" dirty="0">
              <a:solidFill>
                <a:srgbClr val="2221FF"/>
              </a:solidFill>
            </a:endParaRPr>
          </a:p>
        </p:txBody>
      </p:sp>
    </p:spTree>
    <p:extLst>
      <p:ext uri="{BB962C8B-B14F-4D97-AF65-F5344CB8AC3E}">
        <p14:creationId xmlns:p14="http://schemas.microsoft.com/office/powerpoint/2010/main" val="953733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40AA55-A5B7-824A-B2AE-EDBF1621CE69}"/>
              </a:ext>
            </a:extLst>
          </p:cNvPr>
          <p:cNvSpPr>
            <a:spLocks noGrp="1"/>
          </p:cNvSpPr>
          <p:nvPr>
            <p:ph type="ftr" sz="quarter" idx="10"/>
          </p:nvPr>
        </p:nvSpPr>
        <p:spPr/>
        <p:txBody>
          <a:bodyPr/>
          <a:lstStyle/>
          <a:p>
            <a:pPr>
              <a:defRPr/>
            </a:pPr>
            <a:r>
              <a:rPr lang="en-US"/>
              <a:t>Susmit Jha</a:t>
            </a:r>
          </a:p>
        </p:txBody>
      </p:sp>
      <p:sp>
        <p:nvSpPr>
          <p:cNvPr id="2" name="Slide Number Placeholder 1">
            <a:extLst>
              <a:ext uri="{FF2B5EF4-FFF2-40B4-BE49-F238E27FC236}">
                <a16:creationId xmlns:a16="http://schemas.microsoft.com/office/drawing/2014/main" id="{0685B157-6FFC-E042-B8D7-ADB86A862FF8}"/>
              </a:ext>
            </a:extLst>
          </p:cNvPr>
          <p:cNvSpPr>
            <a:spLocks noGrp="1"/>
          </p:cNvSpPr>
          <p:nvPr>
            <p:ph type="sldNum" sz="quarter" idx="11"/>
          </p:nvPr>
        </p:nvSpPr>
        <p:spPr/>
        <p:txBody>
          <a:bodyPr/>
          <a:lstStyle/>
          <a:p>
            <a:pPr>
              <a:defRPr/>
            </a:pPr>
            <a:fld id="{231CC523-8BC6-4921-807A-66BD262F34AB}" type="slidenum">
              <a:rPr lang="en-US" smtClean="0"/>
              <a:pPr>
                <a:defRPr/>
              </a:pPr>
              <a:t>32</a:t>
            </a:fld>
            <a:endParaRPr lang="en-US"/>
          </a:p>
        </p:txBody>
      </p:sp>
      <p:sp>
        <p:nvSpPr>
          <p:cNvPr id="7" name="Title 6">
            <a:extLst>
              <a:ext uri="{FF2B5EF4-FFF2-40B4-BE49-F238E27FC236}">
                <a16:creationId xmlns:a16="http://schemas.microsoft.com/office/drawing/2014/main" id="{6B0F8C2E-B51C-6149-83A4-84C581CC05EF}"/>
              </a:ext>
            </a:extLst>
          </p:cNvPr>
          <p:cNvSpPr>
            <a:spLocks noGrp="1"/>
          </p:cNvSpPr>
          <p:nvPr>
            <p:ph type="ctrTitle"/>
          </p:nvPr>
        </p:nvSpPr>
        <p:spPr>
          <a:xfrm>
            <a:off x="371731" y="85881"/>
            <a:ext cx="7143750" cy="612648"/>
          </a:xfrm>
        </p:spPr>
        <p:txBody>
          <a:bodyPr>
            <a:normAutofit fontScale="90000"/>
          </a:bodyPr>
          <a:lstStyle/>
          <a:p>
            <a:r>
              <a:rPr lang="en-US" dirty="0"/>
              <a:t>Training Robust Neural Stochastic Differential Equation Model improves Attributions</a:t>
            </a:r>
            <a:endParaRPr lang="en-US" dirty="0">
              <a:solidFill>
                <a:srgbClr val="2221FF"/>
              </a:solidFill>
            </a:endParaRPr>
          </a:p>
        </p:txBody>
      </p:sp>
      <p:sp>
        <p:nvSpPr>
          <p:cNvPr id="12" name="TextBox 11">
            <a:extLst>
              <a:ext uri="{FF2B5EF4-FFF2-40B4-BE49-F238E27FC236}">
                <a16:creationId xmlns:a16="http://schemas.microsoft.com/office/drawing/2014/main" id="{17FD4D22-7636-934F-B918-B323BB7177DB}"/>
              </a:ext>
            </a:extLst>
          </p:cNvPr>
          <p:cNvSpPr txBox="1"/>
          <p:nvPr/>
        </p:nvSpPr>
        <p:spPr>
          <a:xfrm>
            <a:off x="1303657" y="2519342"/>
            <a:ext cx="1053494" cy="369332"/>
          </a:xfrm>
          <a:prstGeom prst="rect">
            <a:avLst/>
          </a:prstGeom>
          <a:noFill/>
        </p:spPr>
        <p:txBody>
          <a:bodyPr wrap="none" rtlCol="0">
            <a:spAutoFit/>
          </a:bodyPr>
          <a:lstStyle/>
          <a:p>
            <a:r>
              <a:rPr lang="en-US" dirty="0" err="1"/>
              <a:t>DeepLIFT</a:t>
            </a:r>
            <a:endParaRPr lang="en-US" dirty="0"/>
          </a:p>
        </p:txBody>
      </p:sp>
      <p:sp>
        <p:nvSpPr>
          <p:cNvPr id="13" name="TextBox 12">
            <a:extLst>
              <a:ext uri="{FF2B5EF4-FFF2-40B4-BE49-F238E27FC236}">
                <a16:creationId xmlns:a16="http://schemas.microsoft.com/office/drawing/2014/main" id="{BCCA699F-860A-D743-9852-36DDD500B6ED}"/>
              </a:ext>
            </a:extLst>
          </p:cNvPr>
          <p:cNvSpPr txBox="1"/>
          <p:nvPr/>
        </p:nvSpPr>
        <p:spPr>
          <a:xfrm>
            <a:off x="5647435" y="2463972"/>
            <a:ext cx="2028119" cy="369332"/>
          </a:xfrm>
          <a:prstGeom prst="rect">
            <a:avLst/>
          </a:prstGeom>
          <a:noFill/>
        </p:spPr>
        <p:txBody>
          <a:bodyPr wrap="none" rtlCol="0">
            <a:spAutoFit/>
          </a:bodyPr>
          <a:lstStyle/>
          <a:p>
            <a:r>
              <a:rPr lang="en-US" dirty="0"/>
              <a:t>Integrated Gradient</a:t>
            </a:r>
          </a:p>
        </p:txBody>
      </p:sp>
      <p:pic>
        <p:nvPicPr>
          <p:cNvPr id="17" name="Picture 16">
            <a:extLst>
              <a:ext uri="{FF2B5EF4-FFF2-40B4-BE49-F238E27FC236}">
                <a16:creationId xmlns:a16="http://schemas.microsoft.com/office/drawing/2014/main" id="{7B610334-1134-5747-BD61-792371BB297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521" y="3878796"/>
            <a:ext cx="4445000" cy="1206500"/>
          </a:xfrm>
          <a:prstGeom prst="rect">
            <a:avLst/>
          </a:prstGeom>
        </p:spPr>
      </p:pic>
      <p:pic>
        <p:nvPicPr>
          <p:cNvPr id="18" name="Picture 17">
            <a:extLst>
              <a:ext uri="{FF2B5EF4-FFF2-40B4-BE49-F238E27FC236}">
                <a16:creationId xmlns:a16="http://schemas.microsoft.com/office/drawing/2014/main" id="{97E85662-AEA2-994C-80A4-BA12BC9FA4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1309" y="3687972"/>
            <a:ext cx="4144268" cy="1461274"/>
          </a:xfrm>
          <a:prstGeom prst="rect">
            <a:avLst/>
          </a:prstGeom>
        </p:spPr>
      </p:pic>
      <p:pic>
        <p:nvPicPr>
          <p:cNvPr id="19" name="Picture 18">
            <a:extLst>
              <a:ext uri="{FF2B5EF4-FFF2-40B4-BE49-F238E27FC236}">
                <a16:creationId xmlns:a16="http://schemas.microsoft.com/office/drawing/2014/main" id="{27D9A267-AACA-224B-B4CD-160430AD76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651" y="1081592"/>
            <a:ext cx="4309776" cy="1382381"/>
          </a:xfrm>
          <a:prstGeom prst="rect">
            <a:avLst/>
          </a:prstGeom>
        </p:spPr>
      </p:pic>
      <p:sp>
        <p:nvSpPr>
          <p:cNvPr id="20" name="TextBox 19">
            <a:extLst>
              <a:ext uri="{FF2B5EF4-FFF2-40B4-BE49-F238E27FC236}">
                <a16:creationId xmlns:a16="http://schemas.microsoft.com/office/drawing/2014/main" id="{DF6BA08B-B2CD-C04E-9FC5-B7773C0592D1}"/>
              </a:ext>
            </a:extLst>
          </p:cNvPr>
          <p:cNvSpPr txBox="1"/>
          <p:nvPr/>
        </p:nvSpPr>
        <p:spPr>
          <a:xfrm>
            <a:off x="6463359" y="5163453"/>
            <a:ext cx="1140056" cy="369332"/>
          </a:xfrm>
          <a:prstGeom prst="rect">
            <a:avLst/>
          </a:prstGeom>
          <a:noFill/>
        </p:spPr>
        <p:txBody>
          <a:bodyPr wrap="none" rtlCol="0">
            <a:spAutoFit/>
          </a:bodyPr>
          <a:lstStyle/>
          <a:p>
            <a:r>
              <a:rPr lang="en-US" dirty="0" err="1"/>
              <a:t>DeepShap</a:t>
            </a:r>
            <a:endParaRPr lang="en-US" dirty="0"/>
          </a:p>
        </p:txBody>
      </p:sp>
      <p:sp>
        <p:nvSpPr>
          <p:cNvPr id="21" name="TextBox 20">
            <a:extLst>
              <a:ext uri="{FF2B5EF4-FFF2-40B4-BE49-F238E27FC236}">
                <a16:creationId xmlns:a16="http://schemas.microsoft.com/office/drawing/2014/main" id="{F161DB6F-5EE0-4341-B96C-55FB1796E658}"/>
              </a:ext>
            </a:extLst>
          </p:cNvPr>
          <p:cNvSpPr txBox="1"/>
          <p:nvPr/>
        </p:nvSpPr>
        <p:spPr>
          <a:xfrm>
            <a:off x="371731" y="5163453"/>
            <a:ext cx="3462936" cy="369332"/>
          </a:xfrm>
          <a:prstGeom prst="rect">
            <a:avLst/>
          </a:prstGeom>
          <a:noFill/>
        </p:spPr>
        <p:txBody>
          <a:bodyPr wrap="none" rtlCol="0">
            <a:spAutoFit/>
          </a:bodyPr>
          <a:lstStyle/>
          <a:p>
            <a:r>
              <a:rPr lang="en-US" dirty="0"/>
              <a:t>Integrated Gradient + Noise Tunnel</a:t>
            </a:r>
          </a:p>
        </p:txBody>
      </p:sp>
      <p:pic>
        <p:nvPicPr>
          <p:cNvPr id="22" name="Picture 21">
            <a:extLst>
              <a:ext uri="{FF2B5EF4-FFF2-40B4-BE49-F238E27FC236}">
                <a16:creationId xmlns:a16="http://schemas.microsoft.com/office/drawing/2014/main" id="{F8B02C3E-6541-E043-BF44-41592E7DF24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87789" y="940549"/>
            <a:ext cx="4272732" cy="1523425"/>
          </a:xfrm>
          <a:prstGeom prst="rect">
            <a:avLst/>
          </a:prstGeom>
        </p:spPr>
      </p:pic>
      <p:sp>
        <p:nvSpPr>
          <p:cNvPr id="4" name="Rectangle 3">
            <a:extLst>
              <a:ext uri="{FF2B5EF4-FFF2-40B4-BE49-F238E27FC236}">
                <a16:creationId xmlns:a16="http://schemas.microsoft.com/office/drawing/2014/main" id="{BBA2DC29-F651-7E42-AD44-A609E6CBE46D}"/>
              </a:ext>
            </a:extLst>
          </p:cNvPr>
          <p:cNvSpPr/>
          <p:nvPr/>
        </p:nvSpPr>
        <p:spPr>
          <a:xfrm>
            <a:off x="165561" y="5671096"/>
            <a:ext cx="9111496" cy="1015663"/>
          </a:xfrm>
          <a:prstGeom prst="rect">
            <a:avLst/>
          </a:prstGeom>
        </p:spPr>
        <p:txBody>
          <a:bodyPr wrap="square">
            <a:spAutoFit/>
          </a:bodyPr>
          <a:lstStyle/>
          <a:p>
            <a:r>
              <a:rPr lang="en-US" sz="2000" dirty="0">
                <a:solidFill>
                  <a:srgbClr val="2221FF"/>
                </a:solidFill>
                <a:latin typeface="Droid Sans"/>
              </a:rPr>
              <a:t>On Smoother Attributions using Neural Stochastic Differential Equations. Jha et al. IJCAI’21</a:t>
            </a:r>
            <a:br>
              <a:rPr lang="en-US" sz="2000" dirty="0">
                <a:solidFill>
                  <a:srgbClr val="2221FF"/>
                </a:solidFill>
              </a:rPr>
            </a:br>
            <a:endParaRPr lang="en-US" sz="2000" dirty="0">
              <a:solidFill>
                <a:srgbClr val="2221FF"/>
              </a:solidFill>
            </a:endParaRPr>
          </a:p>
        </p:txBody>
      </p:sp>
      <p:sp>
        <p:nvSpPr>
          <p:cNvPr id="5" name="Rectangle 4">
            <a:extLst>
              <a:ext uri="{FF2B5EF4-FFF2-40B4-BE49-F238E27FC236}">
                <a16:creationId xmlns:a16="http://schemas.microsoft.com/office/drawing/2014/main" id="{F33904DF-3452-6B48-A0D5-8B18EFCD85F6}"/>
              </a:ext>
            </a:extLst>
          </p:cNvPr>
          <p:cNvSpPr/>
          <p:nvPr/>
        </p:nvSpPr>
        <p:spPr>
          <a:xfrm>
            <a:off x="7235191" y="995383"/>
            <a:ext cx="1322363" cy="1382380"/>
          </a:xfrm>
          <a:prstGeom prst="rect">
            <a:avLst/>
          </a:prstGeom>
          <a:noFill/>
          <a:ln w="635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EF67E2C-E757-704D-B4D5-3E214348A236}"/>
              </a:ext>
            </a:extLst>
          </p:cNvPr>
          <p:cNvSpPr/>
          <p:nvPr/>
        </p:nvSpPr>
        <p:spPr>
          <a:xfrm>
            <a:off x="2835384" y="1106604"/>
            <a:ext cx="1322363" cy="1382380"/>
          </a:xfrm>
          <a:prstGeom prst="rect">
            <a:avLst/>
          </a:prstGeom>
          <a:noFill/>
          <a:ln w="635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C23BE76-9DB2-F245-840B-110E5FA4A396}"/>
              </a:ext>
            </a:extLst>
          </p:cNvPr>
          <p:cNvSpPr/>
          <p:nvPr/>
        </p:nvSpPr>
        <p:spPr>
          <a:xfrm>
            <a:off x="3309079" y="3903806"/>
            <a:ext cx="1095785" cy="1121336"/>
          </a:xfrm>
          <a:prstGeom prst="rect">
            <a:avLst/>
          </a:prstGeom>
          <a:noFill/>
          <a:ln w="635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EFB6B63-1EC6-B748-B358-8A063EE055AF}"/>
              </a:ext>
            </a:extLst>
          </p:cNvPr>
          <p:cNvSpPr/>
          <p:nvPr/>
        </p:nvSpPr>
        <p:spPr>
          <a:xfrm>
            <a:off x="7515481" y="3728166"/>
            <a:ext cx="1350096" cy="1357129"/>
          </a:xfrm>
          <a:prstGeom prst="rect">
            <a:avLst/>
          </a:prstGeom>
          <a:noFill/>
          <a:ln w="635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253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887F55-8AD3-1543-AAF0-C422C1418D51}"/>
              </a:ext>
            </a:extLst>
          </p:cNvPr>
          <p:cNvSpPr>
            <a:spLocks noGrp="1"/>
          </p:cNvSpPr>
          <p:nvPr>
            <p:ph type="ftr" sz="quarter" idx="10"/>
          </p:nvPr>
        </p:nvSpPr>
        <p:spPr>
          <a:xfrm>
            <a:off x="3028950" y="6536667"/>
            <a:ext cx="3086100" cy="365125"/>
          </a:xfrm>
        </p:spPr>
        <p:txBody>
          <a:bodyPr/>
          <a:lstStyle/>
          <a:p>
            <a:pPr>
              <a:defRPr/>
            </a:pPr>
            <a:r>
              <a:rPr lang="en-US" dirty="0"/>
              <a:t>Susmit Jha</a:t>
            </a:r>
          </a:p>
        </p:txBody>
      </p:sp>
      <p:sp>
        <p:nvSpPr>
          <p:cNvPr id="3" name="Slide Number Placeholder 2">
            <a:extLst>
              <a:ext uri="{FF2B5EF4-FFF2-40B4-BE49-F238E27FC236}">
                <a16:creationId xmlns:a16="http://schemas.microsoft.com/office/drawing/2014/main" id="{A9D1C73A-B238-964C-A090-DFCAC14C1B79}"/>
              </a:ext>
            </a:extLst>
          </p:cNvPr>
          <p:cNvSpPr>
            <a:spLocks noGrp="1"/>
          </p:cNvSpPr>
          <p:nvPr>
            <p:ph type="sldNum" sz="quarter" idx="11"/>
          </p:nvPr>
        </p:nvSpPr>
        <p:spPr>
          <a:xfrm>
            <a:off x="6801535" y="6446655"/>
            <a:ext cx="2057400" cy="365125"/>
          </a:xfrm>
        </p:spPr>
        <p:txBody>
          <a:bodyPr/>
          <a:lstStyle/>
          <a:p>
            <a:pPr>
              <a:defRPr/>
            </a:pPr>
            <a:fld id="{231CC523-8BC6-4921-807A-66BD262F34AB}" type="slidenum">
              <a:rPr lang="en-US" smtClean="0"/>
              <a:pPr>
                <a:defRPr/>
              </a:pPr>
              <a:t>33</a:t>
            </a:fld>
            <a:endParaRPr lang="en-US"/>
          </a:p>
        </p:txBody>
      </p:sp>
      <p:sp>
        <p:nvSpPr>
          <p:cNvPr id="9" name="Title 7">
            <a:extLst>
              <a:ext uri="{FF2B5EF4-FFF2-40B4-BE49-F238E27FC236}">
                <a16:creationId xmlns:a16="http://schemas.microsoft.com/office/drawing/2014/main" id="{259C7846-D7D6-B94C-B5F9-6F9B3C29E2B0}"/>
              </a:ext>
            </a:extLst>
          </p:cNvPr>
          <p:cNvSpPr>
            <a:spLocks noGrp="1"/>
          </p:cNvSpPr>
          <p:nvPr>
            <p:ph type="ctrTitle"/>
          </p:nvPr>
        </p:nvSpPr>
        <p:spPr>
          <a:xfrm>
            <a:off x="453684" y="206550"/>
            <a:ext cx="9525000" cy="612648"/>
          </a:xfrm>
        </p:spPr>
        <p:txBody>
          <a:bodyPr/>
          <a:lstStyle/>
          <a:p>
            <a:r>
              <a:rPr lang="en-US" dirty="0"/>
              <a:t>Three Coupled Challenges in AI</a:t>
            </a:r>
          </a:p>
        </p:txBody>
      </p:sp>
      <p:sp>
        <p:nvSpPr>
          <p:cNvPr id="10" name="TextBox 9">
            <a:extLst>
              <a:ext uri="{FF2B5EF4-FFF2-40B4-BE49-F238E27FC236}">
                <a16:creationId xmlns:a16="http://schemas.microsoft.com/office/drawing/2014/main" id="{F0D08BB0-AB83-1B4C-B40C-E114516EBB11}"/>
              </a:ext>
            </a:extLst>
          </p:cNvPr>
          <p:cNvSpPr txBox="1"/>
          <p:nvPr/>
        </p:nvSpPr>
        <p:spPr>
          <a:xfrm>
            <a:off x="122983" y="940558"/>
            <a:ext cx="9049152" cy="707886"/>
          </a:xfrm>
          <a:prstGeom prst="rect">
            <a:avLst/>
          </a:prstGeom>
          <a:noFill/>
        </p:spPr>
        <p:txBody>
          <a:bodyPr wrap="square" rtlCol="0">
            <a:spAutoFit/>
          </a:bodyPr>
          <a:lstStyle/>
          <a:p>
            <a:r>
              <a:rPr lang="en-US" sz="2000" dirty="0"/>
              <a:t>The dependency between Trust, Resilience and Interpretability also creates a virtuous cycle.</a:t>
            </a:r>
          </a:p>
        </p:txBody>
      </p:sp>
      <p:graphicFrame>
        <p:nvGraphicFramePr>
          <p:cNvPr id="11" name="Diagram 10">
            <a:extLst>
              <a:ext uri="{FF2B5EF4-FFF2-40B4-BE49-F238E27FC236}">
                <a16:creationId xmlns:a16="http://schemas.microsoft.com/office/drawing/2014/main" id="{E3D658B2-FC26-3D43-818B-C862ECF4929C}"/>
              </a:ext>
            </a:extLst>
          </p:cNvPr>
          <p:cNvGraphicFramePr/>
          <p:nvPr>
            <p:extLst>
              <p:ext uri="{D42A27DB-BD31-4B8C-83A1-F6EECF244321}">
                <p14:modId xmlns:p14="http://schemas.microsoft.com/office/powerpoint/2010/main" val="2802424935"/>
              </p:ext>
            </p:extLst>
          </p:nvPr>
        </p:nvGraphicFramePr>
        <p:xfrm>
          <a:off x="994118" y="1301909"/>
          <a:ext cx="6836117" cy="5009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8D77AB6C-4737-D747-9DF7-79B18B07A3F2}"/>
              </a:ext>
            </a:extLst>
          </p:cNvPr>
          <p:cNvSpPr/>
          <p:nvPr/>
        </p:nvSpPr>
        <p:spPr>
          <a:xfrm>
            <a:off x="283198" y="5828781"/>
            <a:ext cx="8888937" cy="707886"/>
          </a:xfrm>
          <a:prstGeom prst="rect">
            <a:avLst/>
          </a:prstGeom>
        </p:spPr>
        <p:txBody>
          <a:bodyPr wrap="square">
            <a:spAutoFit/>
          </a:bodyPr>
          <a:lstStyle/>
          <a:p>
            <a:pPr lvl="0"/>
            <a:r>
              <a:rPr lang="en-US" sz="2000" dirty="0">
                <a:solidFill>
                  <a:prstClr val="black"/>
                </a:solidFill>
              </a:rPr>
              <a:t>Simultaneously improvement in trustworthiness, resilience and interpretability is critical for their use in high-assurance systems and in human-machine teams. </a:t>
            </a:r>
          </a:p>
        </p:txBody>
      </p:sp>
      <p:pic>
        <p:nvPicPr>
          <p:cNvPr id="13" name="Picture 12">
            <a:extLst>
              <a:ext uri="{FF2B5EF4-FFF2-40B4-BE49-F238E27FC236}">
                <a16:creationId xmlns:a16="http://schemas.microsoft.com/office/drawing/2014/main" id="{823AEB35-ABF0-634C-99EF-04C0E6B9E97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291621" y="3158058"/>
            <a:ext cx="1993143" cy="1212495"/>
          </a:xfrm>
          <a:prstGeom prst="rect">
            <a:avLst/>
          </a:prstGeom>
        </p:spPr>
      </p:pic>
    </p:spTree>
    <p:extLst>
      <p:ext uri="{BB962C8B-B14F-4D97-AF65-F5344CB8AC3E}">
        <p14:creationId xmlns:p14="http://schemas.microsoft.com/office/powerpoint/2010/main" val="1080290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FF33849-9D50-0146-91DD-79374A3E37A8}"/>
              </a:ext>
            </a:extLst>
          </p:cNvPr>
          <p:cNvSpPr txBox="1">
            <a:spLocks/>
          </p:cNvSpPr>
          <p:nvPr/>
        </p:nvSpPr>
        <p:spPr>
          <a:xfrm>
            <a:off x="371310" y="135623"/>
            <a:ext cx="7472007"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800" dirty="0"/>
              <a:t>TRINITY: Trust, Resilience and Interpretability of AI</a:t>
            </a:r>
          </a:p>
        </p:txBody>
      </p:sp>
      <p:pic>
        <p:nvPicPr>
          <p:cNvPr id="10" name="Picture 9">
            <a:extLst>
              <a:ext uri="{FF2B5EF4-FFF2-40B4-BE49-F238E27FC236}">
                <a16:creationId xmlns:a16="http://schemas.microsoft.com/office/drawing/2014/main" id="{80A8A635-6B70-8B4F-96B1-2D4A165C1815}"/>
              </a:ext>
            </a:extLst>
          </p:cNvPr>
          <p:cNvPicPr>
            <a:picLocks noChangeAspect="1"/>
          </p:cNvPicPr>
          <p:nvPr/>
        </p:nvPicPr>
        <p:blipFill>
          <a:blip r:embed="rId3"/>
          <a:stretch>
            <a:fillRect/>
          </a:stretch>
        </p:blipFill>
        <p:spPr>
          <a:xfrm>
            <a:off x="0" y="949232"/>
            <a:ext cx="9144000" cy="4509370"/>
          </a:xfrm>
          <a:prstGeom prst="rect">
            <a:avLst/>
          </a:prstGeom>
        </p:spPr>
      </p:pic>
      <p:sp>
        <p:nvSpPr>
          <p:cNvPr id="64" name="Title 1">
            <a:extLst>
              <a:ext uri="{FF2B5EF4-FFF2-40B4-BE49-F238E27FC236}">
                <a16:creationId xmlns:a16="http://schemas.microsoft.com/office/drawing/2014/main" id="{89B1A8B0-E611-9040-A681-42C916633461}"/>
              </a:ext>
            </a:extLst>
          </p:cNvPr>
          <p:cNvSpPr>
            <a:spLocks noGrp="1"/>
          </p:cNvSpPr>
          <p:nvPr>
            <p:ph type="title"/>
          </p:nvPr>
        </p:nvSpPr>
        <p:spPr>
          <a:xfrm>
            <a:off x="3785382" y="6248400"/>
            <a:ext cx="2362199" cy="609600"/>
          </a:xfrm>
        </p:spPr>
        <p:txBody>
          <a:bodyPr/>
          <a:lstStyle/>
          <a:p>
            <a:r>
              <a:rPr lang="en-US" dirty="0"/>
              <a:t>Thank You!</a:t>
            </a:r>
          </a:p>
        </p:txBody>
      </p:sp>
      <p:sp>
        <p:nvSpPr>
          <p:cNvPr id="65" name="Title 1">
            <a:extLst>
              <a:ext uri="{FF2B5EF4-FFF2-40B4-BE49-F238E27FC236}">
                <a16:creationId xmlns:a16="http://schemas.microsoft.com/office/drawing/2014/main" id="{F199EAFA-EFCA-ED42-A773-34245DD510E4}"/>
              </a:ext>
            </a:extLst>
          </p:cNvPr>
          <p:cNvSpPr txBox="1">
            <a:spLocks/>
          </p:cNvSpPr>
          <p:nvPr/>
        </p:nvSpPr>
        <p:spPr bwMode="auto">
          <a:xfrm>
            <a:off x="230633" y="5708649"/>
            <a:ext cx="840693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dirty="0">
                <a:solidFill>
                  <a:srgbClr val="3333FF"/>
                </a:solidFill>
              </a:rPr>
              <a:t>We are hiring (full-time, post-docs, students). Please contact me if you are interested.</a:t>
            </a:r>
          </a:p>
        </p:txBody>
      </p:sp>
    </p:spTree>
    <p:extLst>
      <p:ext uri="{BB962C8B-B14F-4D97-AF65-F5344CB8AC3E}">
        <p14:creationId xmlns:p14="http://schemas.microsoft.com/office/powerpoint/2010/main" val="503141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C642-B581-6648-9635-327B632A9232}"/>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552804E8-2747-0F41-BA0B-846359157F31}"/>
              </a:ext>
            </a:extLst>
          </p:cNvPr>
          <p:cNvSpPr>
            <a:spLocks noGrp="1"/>
          </p:cNvSpPr>
          <p:nvPr>
            <p:ph type="sldNum" sz="quarter" idx="12"/>
          </p:nvPr>
        </p:nvSpPr>
        <p:spPr/>
        <p:txBody>
          <a:bodyPr/>
          <a:lstStyle/>
          <a:p>
            <a:fld id="{A5BC2A5F-903D-4A5C-AC3E-9031D13319FA}" type="slidenum">
              <a:rPr lang="en-US" smtClean="0"/>
              <a:t>35</a:t>
            </a:fld>
            <a:endParaRPr lang="en-US"/>
          </a:p>
        </p:txBody>
      </p:sp>
      <p:sp>
        <p:nvSpPr>
          <p:cNvPr id="3" name="Footer Placeholder 2">
            <a:extLst>
              <a:ext uri="{FF2B5EF4-FFF2-40B4-BE49-F238E27FC236}">
                <a16:creationId xmlns:a16="http://schemas.microsoft.com/office/drawing/2014/main" id="{E4E05CBA-985B-3B4B-92B2-7A6376676825}"/>
              </a:ext>
            </a:extLst>
          </p:cNvPr>
          <p:cNvSpPr>
            <a:spLocks noGrp="1"/>
          </p:cNvSpPr>
          <p:nvPr>
            <p:ph type="ftr" sz="quarter" idx="11"/>
          </p:nvPr>
        </p:nvSpPr>
        <p:spPr/>
        <p:txBody>
          <a:bodyPr/>
          <a:lstStyle/>
          <a:p>
            <a:r>
              <a:rPr lang="en-US"/>
              <a:t>Susmit Jha</a:t>
            </a:r>
          </a:p>
        </p:txBody>
      </p:sp>
    </p:spTree>
    <p:extLst>
      <p:ext uri="{BB962C8B-B14F-4D97-AF65-F5344CB8AC3E}">
        <p14:creationId xmlns:p14="http://schemas.microsoft.com/office/powerpoint/2010/main" val="393486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ACF282-3DA7-DB49-9E5B-8CF053EAEEBF}"/>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E1B71C9C-8F53-334D-9528-28CE730942EF}"/>
              </a:ext>
            </a:extLst>
          </p:cNvPr>
          <p:cNvSpPr>
            <a:spLocks noGrp="1"/>
          </p:cNvSpPr>
          <p:nvPr>
            <p:ph type="sldNum" sz="quarter" idx="11"/>
          </p:nvPr>
        </p:nvSpPr>
        <p:spPr/>
        <p:txBody>
          <a:bodyPr/>
          <a:lstStyle/>
          <a:p>
            <a:pPr>
              <a:defRPr/>
            </a:pPr>
            <a:fld id="{231CC523-8BC6-4921-807A-66BD262F34AB}" type="slidenum">
              <a:rPr lang="en-US" smtClean="0"/>
              <a:pPr>
                <a:defRPr/>
              </a:pPr>
              <a:t>4</a:t>
            </a:fld>
            <a:endParaRPr lang="en-US"/>
          </a:p>
        </p:txBody>
      </p:sp>
      <p:sp>
        <p:nvSpPr>
          <p:cNvPr id="8" name="Title 7">
            <a:extLst>
              <a:ext uri="{FF2B5EF4-FFF2-40B4-BE49-F238E27FC236}">
                <a16:creationId xmlns:a16="http://schemas.microsoft.com/office/drawing/2014/main" id="{6F04A642-96A4-6640-9774-9EB61E911A8C}"/>
              </a:ext>
            </a:extLst>
          </p:cNvPr>
          <p:cNvSpPr>
            <a:spLocks noGrp="1"/>
          </p:cNvSpPr>
          <p:nvPr>
            <p:ph type="ctrTitle"/>
          </p:nvPr>
        </p:nvSpPr>
        <p:spPr>
          <a:xfrm>
            <a:off x="362136" y="183148"/>
            <a:ext cx="9525000" cy="612648"/>
          </a:xfrm>
        </p:spPr>
        <p:txBody>
          <a:bodyPr/>
          <a:lstStyle/>
          <a:p>
            <a:r>
              <a:rPr lang="en-US" dirty="0"/>
              <a:t>Three Coupled Challenges in AI</a:t>
            </a:r>
          </a:p>
        </p:txBody>
      </p:sp>
      <p:sp>
        <p:nvSpPr>
          <p:cNvPr id="11" name="TextBox 10">
            <a:extLst>
              <a:ext uri="{FF2B5EF4-FFF2-40B4-BE49-F238E27FC236}">
                <a16:creationId xmlns:a16="http://schemas.microsoft.com/office/drawing/2014/main" id="{6867D9FD-ADE7-384C-BEA1-A46B028B4FF8}"/>
              </a:ext>
            </a:extLst>
          </p:cNvPr>
          <p:cNvSpPr txBox="1"/>
          <p:nvPr/>
        </p:nvSpPr>
        <p:spPr>
          <a:xfrm>
            <a:off x="0" y="860408"/>
            <a:ext cx="9045526"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3333FF"/>
                </a:solidFill>
              </a:rPr>
              <a:t>Interpretability</a:t>
            </a:r>
            <a:r>
              <a:rPr lang="en-US" sz="2000" dirty="0"/>
              <a:t>: Given a machine learning model and its decision on a single input or a class of inputs, how do we explain the decision ? How do we assign attribution or importance of a decision over different features of an input? </a:t>
            </a:r>
          </a:p>
        </p:txBody>
      </p:sp>
      <p:pic>
        <p:nvPicPr>
          <p:cNvPr id="18" name="Picture 17">
            <a:extLst>
              <a:ext uri="{FF2B5EF4-FFF2-40B4-BE49-F238E27FC236}">
                <a16:creationId xmlns:a16="http://schemas.microsoft.com/office/drawing/2014/main" id="{06087D06-9326-FC44-9F3E-EC2FD44B68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93" y="2172586"/>
            <a:ext cx="6029526" cy="1636586"/>
          </a:xfrm>
          <a:prstGeom prst="rect">
            <a:avLst/>
          </a:prstGeom>
        </p:spPr>
      </p:pic>
      <p:sp>
        <p:nvSpPr>
          <p:cNvPr id="6" name="TextBox 5">
            <a:extLst>
              <a:ext uri="{FF2B5EF4-FFF2-40B4-BE49-F238E27FC236}">
                <a16:creationId xmlns:a16="http://schemas.microsoft.com/office/drawing/2014/main" id="{A988F0A1-32D9-EA46-8704-1CD8D3ABDDC6}"/>
              </a:ext>
            </a:extLst>
          </p:cNvPr>
          <p:cNvSpPr txBox="1"/>
          <p:nvPr/>
        </p:nvSpPr>
        <p:spPr>
          <a:xfrm>
            <a:off x="939601" y="5445758"/>
            <a:ext cx="1546064" cy="369332"/>
          </a:xfrm>
          <a:prstGeom prst="rect">
            <a:avLst/>
          </a:prstGeom>
          <a:noFill/>
        </p:spPr>
        <p:txBody>
          <a:bodyPr wrap="none" rtlCol="0">
            <a:spAutoFit/>
          </a:bodyPr>
          <a:lstStyle/>
          <a:p>
            <a:r>
              <a:rPr lang="en-US" b="1" dirty="0"/>
              <a:t>Saliency Maps</a:t>
            </a:r>
          </a:p>
        </p:txBody>
      </p:sp>
      <p:pic>
        <p:nvPicPr>
          <p:cNvPr id="19" name="Picture 18">
            <a:extLst>
              <a:ext uri="{FF2B5EF4-FFF2-40B4-BE49-F238E27FC236}">
                <a16:creationId xmlns:a16="http://schemas.microsoft.com/office/drawing/2014/main" id="{CD811796-C088-4548-9B03-5CBB3E67C6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26" y="3809172"/>
            <a:ext cx="4272732" cy="1523425"/>
          </a:xfrm>
          <a:prstGeom prst="rect">
            <a:avLst/>
          </a:prstGeom>
        </p:spPr>
      </p:pic>
      <p:sp>
        <p:nvSpPr>
          <p:cNvPr id="26" name="TextBox 25">
            <a:extLst>
              <a:ext uri="{FF2B5EF4-FFF2-40B4-BE49-F238E27FC236}">
                <a16:creationId xmlns:a16="http://schemas.microsoft.com/office/drawing/2014/main" id="{BC447C1C-A420-3641-80D8-B0E48D884EFD}"/>
              </a:ext>
            </a:extLst>
          </p:cNvPr>
          <p:cNvSpPr txBox="1"/>
          <p:nvPr/>
        </p:nvSpPr>
        <p:spPr>
          <a:xfrm>
            <a:off x="5504269" y="5887547"/>
            <a:ext cx="3062185" cy="369332"/>
          </a:xfrm>
          <a:prstGeom prst="rect">
            <a:avLst/>
          </a:prstGeom>
          <a:noFill/>
        </p:spPr>
        <p:txBody>
          <a:bodyPr wrap="none" rtlCol="0">
            <a:spAutoFit/>
          </a:bodyPr>
          <a:lstStyle/>
          <a:p>
            <a:r>
              <a:rPr lang="en-US" b="1" dirty="0"/>
              <a:t>Extracted Logical Specification</a:t>
            </a:r>
          </a:p>
        </p:txBody>
      </p:sp>
      <p:pic>
        <p:nvPicPr>
          <p:cNvPr id="27" name="Picture 26">
            <a:extLst>
              <a:ext uri="{FF2B5EF4-FFF2-40B4-BE49-F238E27FC236}">
                <a16:creationId xmlns:a16="http://schemas.microsoft.com/office/drawing/2014/main" id="{6F63D479-1B8F-8C44-9E2E-AF2DB688EFE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20917" y="2389844"/>
            <a:ext cx="2931465" cy="2938128"/>
          </a:xfrm>
          <a:prstGeom prst="rect">
            <a:avLst/>
          </a:prstGeom>
        </p:spPr>
      </p:pic>
      <p:pic>
        <p:nvPicPr>
          <p:cNvPr id="28" name="Picture 27">
            <a:extLst>
              <a:ext uri="{FF2B5EF4-FFF2-40B4-BE49-F238E27FC236}">
                <a16:creationId xmlns:a16="http://schemas.microsoft.com/office/drawing/2014/main" id="{08B00140-95A1-5D43-AAE8-DD2B196FDEC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4556" y="5462812"/>
            <a:ext cx="6029526" cy="300475"/>
          </a:xfrm>
          <a:prstGeom prst="rect">
            <a:avLst/>
          </a:prstGeom>
        </p:spPr>
      </p:pic>
    </p:spTree>
    <p:extLst>
      <p:ext uri="{BB962C8B-B14F-4D97-AF65-F5344CB8AC3E}">
        <p14:creationId xmlns:p14="http://schemas.microsoft.com/office/powerpoint/2010/main" val="169464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887F55-8AD3-1543-AAF0-C422C1418D51}"/>
              </a:ext>
            </a:extLst>
          </p:cNvPr>
          <p:cNvSpPr>
            <a:spLocks noGrp="1"/>
          </p:cNvSpPr>
          <p:nvPr>
            <p:ph type="ftr" sz="quarter" idx="10"/>
          </p:nvPr>
        </p:nvSpPr>
        <p:spPr>
          <a:xfrm>
            <a:off x="3028950" y="6536667"/>
            <a:ext cx="3086100" cy="365125"/>
          </a:xfrm>
        </p:spPr>
        <p:txBody>
          <a:bodyPr/>
          <a:lstStyle/>
          <a:p>
            <a:pPr>
              <a:defRPr/>
            </a:pPr>
            <a:r>
              <a:rPr lang="en-US" dirty="0"/>
              <a:t>Susmit Jha</a:t>
            </a:r>
          </a:p>
        </p:txBody>
      </p:sp>
      <p:sp>
        <p:nvSpPr>
          <p:cNvPr id="3" name="Slide Number Placeholder 2">
            <a:extLst>
              <a:ext uri="{FF2B5EF4-FFF2-40B4-BE49-F238E27FC236}">
                <a16:creationId xmlns:a16="http://schemas.microsoft.com/office/drawing/2014/main" id="{A9D1C73A-B238-964C-A090-DFCAC14C1B79}"/>
              </a:ext>
            </a:extLst>
          </p:cNvPr>
          <p:cNvSpPr>
            <a:spLocks noGrp="1"/>
          </p:cNvSpPr>
          <p:nvPr>
            <p:ph type="sldNum" sz="quarter" idx="11"/>
          </p:nvPr>
        </p:nvSpPr>
        <p:spPr>
          <a:xfrm>
            <a:off x="6801535" y="6446655"/>
            <a:ext cx="2057400" cy="365125"/>
          </a:xfrm>
        </p:spPr>
        <p:txBody>
          <a:bodyPr/>
          <a:lstStyle/>
          <a:p>
            <a:pPr>
              <a:defRPr/>
            </a:pPr>
            <a:fld id="{231CC523-8BC6-4921-807A-66BD262F34AB}" type="slidenum">
              <a:rPr lang="en-US" smtClean="0"/>
              <a:pPr>
                <a:defRPr/>
              </a:pPr>
              <a:t>5</a:t>
            </a:fld>
            <a:endParaRPr lang="en-US"/>
          </a:p>
        </p:txBody>
      </p:sp>
      <p:sp>
        <p:nvSpPr>
          <p:cNvPr id="9" name="Title 7">
            <a:extLst>
              <a:ext uri="{FF2B5EF4-FFF2-40B4-BE49-F238E27FC236}">
                <a16:creationId xmlns:a16="http://schemas.microsoft.com/office/drawing/2014/main" id="{259C7846-D7D6-B94C-B5F9-6F9B3C29E2B0}"/>
              </a:ext>
            </a:extLst>
          </p:cNvPr>
          <p:cNvSpPr>
            <a:spLocks noGrp="1"/>
          </p:cNvSpPr>
          <p:nvPr>
            <p:ph type="ctrTitle"/>
          </p:nvPr>
        </p:nvSpPr>
        <p:spPr>
          <a:xfrm>
            <a:off x="453684" y="206550"/>
            <a:ext cx="9525000" cy="612648"/>
          </a:xfrm>
        </p:spPr>
        <p:txBody>
          <a:bodyPr/>
          <a:lstStyle/>
          <a:p>
            <a:r>
              <a:rPr lang="en-US" dirty="0"/>
              <a:t>Three Coupled Challenges in AI</a:t>
            </a:r>
          </a:p>
        </p:txBody>
      </p:sp>
      <p:sp>
        <p:nvSpPr>
          <p:cNvPr id="10" name="TextBox 9">
            <a:extLst>
              <a:ext uri="{FF2B5EF4-FFF2-40B4-BE49-F238E27FC236}">
                <a16:creationId xmlns:a16="http://schemas.microsoft.com/office/drawing/2014/main" id="{F0D08BB0-AB83-1B4C-B40C-E114516EBB11}"/>
              </a:ext>
            </a:extLst>
          </p:cNvPr>
          <p:cNvSpPr txBox="1"/>
          <p:nvPr/>
        </p:nvSpPr>
        <p:spPr>
          <a:xfrm>
            <a:off x="122983" y="940558"/>
            <a:ext cx="9049152" cy="707886"/>
          </a:xfrm>
          <a:prstGeom prst="rect">
            <a:avLst/>
          </a:prstGeom>
          <a:noFill/>
        </p:spPr>
        <p:txBody>
          <a:bodyPr wrap="square" rtlCol="0">
            <a:spAutoFit/>
          </a:bodyPr>
          <a:lstStyle/>
          <a:p>
            <a:r>
              <a:rPr lang="en-US" sz="2000" dirty="0"/>
              <a:t>The dependency between Trust, Resilience and Interpretability also creates a virtuous cycle.</a:t>
            </a:r>
          </a:p>
        </p:txBody>
      </p:sp>
      <p:graphicFrame>
        <p:nvGraphicFramePr>
          <p:cNvPr id="11" name="Diagram 10">
            <a:extLst>
              <a:ext uri="{FF2B5EF4-FFF2-40B4-BE49-F238E27FC236}">
                <a16:creationId xmlns:a16="http://schemas.microsoft.com/office/drawing/2014/main" id="{E3D658B2-FC26-3D43-818B-C862ECF4929C}"/>
              </a:ext>
            </a:extLst>
          </p:cNvPr>
          <p:cNvGraphicFramePr/>
          <p:nvPr/>
        </p:nvGraphicFramePr>
        <p:xfrm>
          <a:off x="994118" y="1301909"/>
          <a:ext cx="6836117" cy="5009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8D77AB6C-4737-D747-9DF7-79B18B07A3F2}"/>
              </a:ext>
            </a:extLst>
          </p:cNvPr>
          <p:cNvSpPr/>
          <p:nvPr/>
        </p:nvSpPr>
        <p:spPr>
          <a:xfrm>
            <a:off x="283198" y="5828781"/>
            <a:ext cx="8888937" cy="707886"/>
          </a:xfrm>
          <a:prstGeom prst="rect">
            <a:avLst/>
          </a:prstGeom>
        </p:spPr>
        <p:txBody>
          <a:bodyPr wrap="square">
            <a:spAutoFit/>
          </a:bodyPr>
          <a:lstStyle/>
          <a:p>
            <a:pPr lvl="0"/>
            <a:r>
              <a:rPr lang="en-US" sz="2000" dirty="0">
                <a:solidFill>
                  <a:prstClr val="black"/>
                </a:solidFill>
              </a:rPr>
              <a:t>Simultaneously improvement in trustworthiness, resilience and interpretability is critical for their use in high-assurance systems and in human-machine teams. </a:t>
            </a:r>
          </a:p>
        </p:txBody>
      </p:sp>
      <p:pic>
        <p:nvPicPr>
          <p:cNvPr id="13" name="Picture 12">
            <a:extLst>
              <a:ext uri="{FF2B5EF4-FFF2-40B4-BE49-F238E27FC236}">
                <a16:creationId xmlns:a16="http://schemas.microsoft.com/office/drawing/2014/main" id="{823AEB35-ABF0-634C-99EF-04C0E6B9E97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291621" y="3158058"/>
            <a:ext cx="1993143" cy="1212495"/>
          </a:xfrm>
          <a:prstGeom prst="rect">
            <a:avLst/>
          </a:prstGeom>
        </p:spPr>
      </p:pic>
    </p:spTree>
    <p:extLst>
      <p:ext uri="{BB962C8B-B14F-4D97-AF65-F5344CB8AC3E}">
        <p14:creationId xmlns:p14="http://schemas.microsoft.com/office/powerpoint/2010/main" val="189846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9E577-6AA7-6B49-8A44-B72AFD6DA4E5}"/>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D1C576FE-C543-E240-B38D-E97712F79E83}"/>
              </a:ext>
            </a:extLst>
          </p:cNvPr>
          <p:cNvSpPr>
            <a:spLocks noGrp="1"/>
          </p:cNvSpPr>
          <p:nvPr>
            <p:ph type="sldNum" sz="quarter" idx="11"/>
          </p:nvPr>
        </p:nvSpPr>
        <p:spPr/>
        <p:txBody>
          <a:bodyPr/>
          <a:lstStyle/>
          <a:p>
            <a:pPr>
              <a:defRPr/>
            </a:pPr>
            <a:fld id="{231CC523-8BC6-4921-807A-66BD262F34AB}" type="slidenum">
              <a:rPr lang="en-US" smtClean="0"/>
              <a:pPr>
                <a:defRPr/>
              </a:pPr>
              <a:t>6</a:t>
            </a:fld>
            <a:endParaRPr lang="en-US"/>
          </a:p>
        </p:txBody>
      </p:sp>
      <p:sp>
        <p:nvSpPr>
          <p:cNvPr id="4" name="Content Placeholder 3">
            <a:extLst>
              <a:ext uri="{FF2B5EF4-FFF2-40B4-BE49-F238E27FC236}">
                <a16:creationId xmlns:a16="http://schemas.microsoft.com/office/drawing/2014/main" id="{5E57900A-9006-7A4C-AF9F-AF3CBB742C9D}"/>
              </a:ext>
            </a:extLst>
          </p:cNvPr>
          <p:cNvSpPr>
            <a:spLocks noGrp="1"/>
          </p:cNvSpPr>
          <p:nvPr>
            <p:ph sz="quarter" idx="13"/>
          </p:nvPr>
        </p:nvSpPr>
        <p:spPr>
          <a:xfrm>
            <a:off x="415736" y="1233048"/>
            <a:ext cx="8587588" cy="5305865"/>
          </a:xfrm>
        </p:spPr>
        <p:txBody>
          <a:bodyPr>
            <a:normAutofit/>
          </a:bodyPr>
          <a:lstStyle/>
          <a:p>
            <a:r>
              <a:rPr lang="en-US" sz="2200" dirty="0"/>
              <a:t>Basic Principle behind </a:t>
            </a:r>
            <a:r>
              <a:rPr lang="en-US" sz="2200" dirty="0" err="1"/>
              <a:t>TrinityAI</a:t>
            </a:r>
            <a:r>
              <a:rPr lang="en-US" sz="2200" dirty="0"/>
              <a:t> – Predictive Coding and the use of Context</a:t>
            </a:r>
          </a:p>
          <a:p>
            <a:endParaRPr lang="en-US" sz="2200" dirty="0"/>
          </a:p>
          <a:p>
            <a:r>
              <a:rPr lang="en-US" sz="2200" dirty="0"/>
              <a:t>Context-driven Trustworthy and Robust Learning</a:t>
            </a:r>
          </a:p>
          <a:p>
            <a:endParaRPr lang="en-US" sz="2200" dirty="0"/>
          </a:p>
          <a:p>
            <a:r>
              <a:rPr lang="en-US" sz="2200" dirty="0"/>
              <a:t>Improving Resilience Using Attributions/Explanations</a:t>
            </a:r>
          </a:p>
          <a:p>
            <a:endParaRPr lang="en-US" sz="2200" dirty="0"/>
          </a:p>
          <a:p>
            <a:r>
              <a:rPr lang="en-US" sz="2200" dirty="0"/>
              <a:t>Improving Attributions by Making Learning Models Robust</a:t>
            </a:r>
          </a:p>
          <a:p>
            <a:endParaRPr lang="en-US" sz="2200" dirty="0"/>
          </a:p>
          <a:p>
            <a:r>
              <a:rPr lang="en-US" sz="2200" dirty="0" err="1"/>
              <a:t>TrinityAI</a:t>
            </a:r>
            <a:r>
              <a:rPr lang="en-US" sz="2200" dirty="0"/>
              <a:t> Tool and Ongoing Work</a:t>
            </a:r>
          </a:p>
        </p:txBody>
      </p:sp>
      <p:sp>
        <p:nvSpPr>
          <p:cNvPr id="8" name="Title 7">
            <a:extLst>
              <a:ext uri="{FF2B5EF4-FFF2-40B4-BE49-F238E27FC236}">
                <a16:creationId xmlns:a16="http://schemas.microsoft.com/office/drawing/2014/main" id="{33C7F460-735A-264C-83BD-424BF47AC137}"/>
              </a:ext>
            </a:extLst>
          </p:cNvPr>
          <p:cNvSpPr>
            <a:spLocks noGrp="1"/>
          </p:cNvSpPr>
          <p:nvPr>
            <p:ph type="ctrTitle"/>
          </p:nvPr>
        </p:nvSpPr>
        <p:spPr>
          <a:xfrm>
            <a:off x="415735" y="146439"/>
            <a:ext cx="9525000" cy="612648"/>
          </a:xfrm>
        </p:spPr>
        <p:txBody>
          <a:bodyPr/>
          <a:lstStyle/>
          <a:p>
            <a:r>
              <a:rPr lang="en-US" dirty="0"/>
              <a:t>Rest of the talk </a:t>
            </a:r>
          </a:p>
        </p:txBody>
      </p:sp>
    </p:spTree>
    <p:extLst>
      <p:ext uri="{BB962C8B-B14F-4D97-AF65-F5344CB8AC3E}">
        <p14:creationId xmlns:p14="http://schemas.microsoft.com/office/powerpoint/2010/main" val="417368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77CC4-793E-7945-AD22-A5ADA53FA9BF}"/>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94777C93-CB8E-DA4C-828A-5F2824D933D8}"/>
              </a:ext>
            </a:extLst>
          </p:cNvPr>
          <p:cNvSpPr>
            <a:spLocks noGrp="1"/>
          </p:cNvSpPr>
          <p:nvPr>
            <p:ph type="sldNum" sz="quarter" idx="11"/>
          </p:nvPr>
        </p:nvSpPr>
        <p:spPr/>
        <p:txBody>
          <a:bodyPr/>
          <a:lstStyle/>
          <a:p>
            <a:pPr>
              <a:defRPr/>
            </a:pPr>
            <a:fld id="{231CC523-8BC6-4921-807A-66BD262F34AB}" type="slidenum">
              <a:rPr lang="en-US" smtClean="0"/>
              <a:pPr>
                <a:defRPr/>
              </a:pPr>
              <a:t>7</a:t>
            </a:fld>
            <a:endParaRPr lang="en-US"/>
          </a:p>
        </p:txBody>
      </p:sp>
      <p:sp>
        <p:nvSpPr>
          <p:cNvPr id="8" name="Title 7">
            <a:extLst>
              <a:ext uri="{FF2B5EF4-FFF2-40B4-BE49-F238E27FC236}">
                <a16:creationId xmlns:a16="http://schemas.microsoft.com/office/drawing/2014/main" id="{70427DE1-0124-1A46-AE1C-036BCB6E57F4}"/>
              </a:ext>
            </a:extLst>
          </p:cNvPr>
          <p:cNvSpPr>
            <a:spLocks noGrp="1"/>
          </p:cNvSpPr>
          <p:nvPr>
            <p:ph type="ctrTitle"/>
          </p:nvPr>
        </p:nvSpPr>
        <p:spPr>
          <a:xfrm>
            <a:off x="454482" y="136524"/>
            <a:ext cx="7143750" cy="612648"/>
          </a:xfrm>
        </p:spPr>
        <p:txBody>
          <a:bodyPr/>
          <a:lstStyle/>
          <a:p>
            <a:r>
              <a:rPr lang="en-US" dirty="0"/>
              <a:t>Trust in Deep Learning Models: Behavior on OODs</a:t>
            </a:r>
          </a:p>
        </p:txBody>
      </p:sp>
      <p:pic>
        <p:nvPicPr>
          <p:cNvPr id="9" name="Picture 8">
            <a:extLst>
              <a:ext uri="{FF2B5EF4-FFF2-40B4-BE49-F238E27FC236}">
                <a16:creationId xmlns:a16="http://schemas.microsoft.com/office/drawing/2014/main" id="{4CA83170-D637-3A43-8E5B-0FF1F9DBF2F9}"/>
              </a:ext>
            </a:extLst>
          </p:cNvPr>
          <p:cNvPicPr>
            <a:picLocks noChangeAspect="1"/>
          </p:cNvPicPr>
          <p:nvPr/>
        </p:nvPicPr>
        <p:blipFill>
          <a:blip r:embed="rId2"/>
          <a:stretch>
            <a:fillRect/>
          </a:stretch>
        </p:blipFill>
        <p:spPr>
          <a:xfrm>
            <a:off x="189093" y="951983"/>
            <a:ext cx="2188347" cy="2112886"/>
          </a:xfrm>
          <a:prstGeom prst="rect">
            <a:avLst/>
          </a:prstGeom>
        </p:spPr>
      </p:pic>
      <p:pic>
        <p:nvPicPr>
          <p:cNvPr id="10" name="Picture 9">
            <a:extLst>
              <a:ext uri="{FF2B5EF4-FFF2-40B4-BE49-F238E27FC236}">
                <a16:creationId xmlns:a16="http://schemas.microsoft.com/office/drawing/2014/main" id="{6FC6AD03-AF62-E44E-A6C5-C574436E6E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0414" y="3144131"/>
            <a:ext cx="1922958" cy="1922958"/>
          </a:xfrm>
          <a:prstGeom prst="rect">
            <a:avLst/>
          </a:prstGeom>
        </p:spPr>
      </p:pic>
      <p:pic>
        <p:nvPicPr>
          <p:cNvPr id="11" name="Picture 10">
            <a:extLst>
              <a:ext uri="{FF2B5EF4-FFF2-40B4-BE49-F238E27FC236}">
                <a16:creationId xmlns:a16="http://schemas.microsoft.com/office/drawing/2014/main" id="{3C98E8EA-3BF4-B848-877D-376B7A41D6EC}"/>
              </a:ext>
            </a:extLst>
          </p:cNvPr>
          <p:cNvPicPr>
            <a:picLocks noChangeAspect="1"/>
          </p:cNvPicPr>
          <p:nvPr/>
        </p:nvPicPr>
        <p:blipFill>
          <a:blip r:embed="rId4"/>
          <a:stretch>
            <a:fillRect/>
          </a:stretch>
        </p:blipFill>
        <p:spPr>
          <a:xfrm>
            <a:off x="3163922" y="1222203"/>
            <a:ext cx="2951128" cy="1572445"/>
          </a:xfrm>
          <a:prstGeom prst="rect">
            <a:avLst/>
          </a:prstGeom>
        </p:spPr>
      </p:pic>
      <p:sp>
        <p:nvSpPr>
          <p:cNvPr id="12" name="Action Button: Help 11">
            <a:hlinkClick r:id="" action="ppaction://noaction" highlightClick="1"/>
            <a:extLst>
              <a:ext uri="{FF2B5EF4-FFF2-40B4-BE49-F238E27FC236}">
                <a16:creationId xmlns:a16="http://schemas.microsoft.com/office/drawing/2014/main" id="{94FFB514-C204-6F45-9349-DA6451D8D2EA}"/>
              </a:ext>
            </a:extLst>
          </p:cNvPr>
          <p:cNvSpPr/>
          <p:nvPr/>
        </p:nvSpPr>
        <p:spPr>
          <a:xfrm>
            <a:off x="6555816" y="3391462"/>
            <a:ext cx="1042416" cy="1101605"/>
          </a:xfrm>
          <a:prstGeom prst="actionButtonHel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Picture 12">
            <a:extLst>
              <a:ext uri="{FF2B5EF4-FFF2-40B4-BE49-F238E27FC236}">
                <a16:creationId xmlns:a16="http://schemas.microsoft.com/office/drawing/2014/main" id="{D0808BEC-230F-D24D-AD68-98BD3324BDA3}"/>
              </a:ext>
            </a:extLst>
          </p:cNvPr>
          <p:cNvPicPr>
            <a:picLocks noChangeAspect="1"/>
          </p:cNvPicPr>
          <p:nvPr/>
        </p:nvPicPr>
        <p:blipFill>
          <a:blip r:embed="rId4"/>
          <a:stretch>
            <a:fillRect/>
          </a:stretch>
        </p:blipFill>
        <p:spPr>
          <a:xfrm>
            <a:off x="3163922" y="3156043"/>
            <a:ext cx="2951128" cy="1572445"/>
          </a:xfrm>
          <a:prstGeom prst="rect">
            <a:avLst/>
          </a:prstGeom>
        </p:spPr>
      </p:pic>
      <p:sp>
        <p:nvSpPr>
          <p:cNvPr id="14" name="Rectangle 13">
            <a:extLst>
              <a:ext uri="{FF2B5EF4-FFF2-40B4-BE49-F238E27FC236}">
                <a16:creationId xmlns:a16="http://schemas.microsoft.com/office/drawing/2014/main" id="{FF943869-0151-A34F-8D49-1C0FDEEF6110}"/>
              </a:ext>
            </a:extLst>
          </p:cNvPr>
          <p:cNvSpPr/>
          <p:nvPr/>
        </p:nvSpPr>
        <p:spPr>
          <a:xfrm>
            <a:off x="331255" y="5635797"/>
            <a:ext cx="8616461" cy="646331"/>
          </a:xfrm>
          <a:prstGeom prst="rect">
            <a:avLst/>
          </a:prstGeom>
        </p:spPr>
        <p:txBody>
          <a:bodyPr wrap="square">
            <a:spAutoFit/>
          </a:bodyPr>
          <a:lstStyle/>
          <a:p>
            <a:pPr algn="ctr"/>
            <a:r>
              <a:rPr lang="en-US" dirty="0">
                <a:latin typeface="Comic Sans MS" panose="030F0902030302020204" pitchFamily="66" charset="0"/>
              </a:rPr>
              <a:t>“The whole problem with the world is that fools and fanatics are always so certain of themselves, and wiser people so full of doubts.” – Bertrand Russell </a:t>
            </a:r>
            <a:endParaRPr lang="en-US" sz="5400" b="1" dirty="0">
              <a:ln w="9525">
                <a:solidFill>
                  <a:schemeClr val="bg1"/>
                </a:solidFill>
                <a:prstDash val="solid"/>
              </a:ln>
              <a:effectLst>
                <a:outerShdw blurRad="12700" dist="38100" dir="2700000" algn="tl" rotWithShape="0">
                  <a:schemeClr val="bg1">
                    <a:lumMod val="50000"/>
                  </a:schemeClr>
                </a:outerShdw>
              </a:effectLst>
              <a:latin typeface="Comic Sans MS" panose="030F0902030302020204" pitchFamily="66" charset="0"/>
            </a:endParaRPr>
          </a:p>
        </p:txBody>
      </p:sp>
      <p:sp>
        <p:nvSpPr>
          <p:cNvPr id="15" name="TextBox 14">
            <a:extLst>
              <a:ext uri="{FF2B5EF4-FFF2-40B4-BE49-F238E27FC236}">
                <a16:creationId xmlns:a16="http://schemas.microsoft.com/office/drawing/2014/main" id="{0200C431-989C-FD4C-80F7-72FD658D7663}"/>
              </a:ext>
            </a:extLst>
          </p:cNvPr>
          <p:cNvSpPr txBox="1"/>
          <p:nvPr/>
        </p:nvSpPr>
        <p:spPr>
          <a:xfrm>
            <a:off x="4768284" y="4637251"/>
            <a:ext cx="4375716" cy="646331"/>
          </a:xfrm>
          <a:prstGeom prst="rect">
            <a:avLst/>
          </a:prstGeom>
          <a:noFill/>
        </p:spPr>
        <p:txBody>
          <a:bodyPr wrap="square" rtlCol="0">
            <a:spAutoFit/>
          </a:bodyPr>
          <a:lstStyle/>
          <a:p>
            <a:r>
              <a:rPr lang="en-US" b="1" dirty="0"/>
              <a:t>Not only wrong predictions but predictions with high confidence (soft-max values)</a:t>
            </a:r>
          </a:p>
        </p:txBody>
      </p:sp>
    </p:spTree>
    <p:extLst>
      <p:ext uri="{BB962C8B-B14F-4D97-AF65-F5344CB8AC3E}">
        <p14:creationId xmlns:p14="http://schemas.microsoft.com/office/powerpoint/2010/main" val="321336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E117E6-AED0-B044-A879-E504FFAE693C}"/>
              </a:ext>
            </a:extLst>
          </p:cNvPr>
          <p:cNvSpPr>
            <a:spLocks noGrp="1"/>
          </p:cNvSpPr>
          <p:nvPr>
            <p:ph type="ftr" sz="quarter" idx="10"/>
          </p:nvPr>
        </p:nvSpPr>
        <p:spPr/>
        <p:txBody>
          <a:bodyPr/>
          <a:lstStyle/>
          <a:p>
            <a:pPr>
              <a:defRPr/>
            </a:pPr>
            <a:r>
              <a:rPr lang="en-US"/>
              <a:t>Susmit Jha</a:t>
            </a:r>
          </a:p>
        </p:txBody>
      </p:sp>
      <p:sp>
        <p:nvSpPr>
          <p:cNvPr id="3" name="Slide Number Placeholder 2">
            <a:extLst>
              <a:ext uri="{FF2B5EF4-FFF2-40B4-BE49-F238E27FC236}">
                <a16:creationId xmlns:a16="http://schemas.microsoft.com/office/drawing/2014/main" id="{2B73FA63-4875-9A43-90CD-E43F52CB7EF2}"/>
              </a:ext>
            </a:extLst>
          </p:cNvPr>
          <p:cNvSpPr>
            <a:spLocks noGrp="1"/>
          </p:cNvSpPr>
          <p:nvPr>
            <p:ph type="sldNum" sz="quarter" idx="11"/>
          </p:nvPr>
        </p:nvSpPr>
        <p:spPr/>
        <p:txBody>
          <a:bodyPr/>
          <a:lstStyle/>
          <a:p>
            <a:pPr>
              <a:defRPr/>
            </a:pPr>
            <a:fld id="{231CC523-8BC6-4921-807A-66BD262F34AB}" type="slidenum">
              <a:rPr lang="en-US" smtClean="0"/>
              <a:pPr>
                <a:defRPr/>
              </a:pPr>
              <a:t>8</a:t>
            </a:fld>
            <a:endParaRPr lang="en-US"/>
          </a:p>
        </p:txBody>
      </p:sp>
      <p:sp>
        <p:nvSpPr>
          <p:cNvPr id="8" name="Title 7">
            <a:extLst>
              <a:ext uri="{FF2B5EF4-FFF2-40B4-BE49-F238E27FC236}">
                <a16:creationId xmlns:a16="http://schemas.microsoft.com/office/drawing/2014/main" id="{93E6A50B-A6D1-3A40-83AA-3399753EA262}"/>
              </a:ext>
            </a:extLst>
          </p:cNvPr>
          <p:cNvSpPr>
            <a:spLocks noGrp="1"/>
          </p:cNvSpPr>
          <p:nvPr>
            <p:ph type="ctrTitle"/>
          </p:nvPr>
        </p:nvSpPr>
        <p:spPr>
          <a:xfrm>
            <a:off x="311033" y="136524"/>
            <a:ext cx="7935817" cy="612648"/>
          </a:xfrm>
        </p:spPr>
        <p:txBody>
          <a:bodyPr>
            <a:normAutofit fontScale="90000"/>
          </a:bodyPr>
          <a:lstStyle/>
          <a:p>
            <a:r>
              <a:rPr lang="en-US" dirty="0"/>
              <a:t>Root of Fragility of ML Models: Bottom-up Discriminative Learning</a:t>
            </a: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8AA7CCE-C249-9B40-88B4-E62E41D1E3D1}"/>
                  </a:ext>
                </a:extLst>
              </p:cNvPr>
              <p:cNvSpPr/>
              <p:nvPr/>
            </p:nvSpPr>
            <p:spPr>
              <a:xfrm>
                <a:off x="379828" y="1939764"/>
                <a:ext cx="8595360" cy="409342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Ill-posed inverse problem</a:t>
                </a:r>
                <a:r>
                  <a:rPr lang="en-US" sz="2000" dirty="0">
                    <a:latin typeface="Calibri" panose="020F0502020204030204" pitchFamily="34" charset="0"/>
                    <a:cs typeface="Calibri" panose="020F0502020204030204" pitchFamily="34" charset="0"/>
                  </a:rPr>
                  <a:t>: Forward models corresponding to causal mechanism need to be inversed. Leads to fragility. </a:t>
                </a:r>
              </a:p>
              <a:p>
                <a:pPr marL="800100" lvl="1" indent="-342900">
                  <a:buFont typeface="Arial" panose="020B0604020202020204" pitchFamily="34" charset="0"/>
                  <a:buChar char="•"/>
                </a:pPr>
                <a14:m>
                  <m:oMath xmlns:m="http://schemas.openxmlformats.org/officeDocument/2006/math">
                    <m:r>
                      <a:rPr lang="en-US" sz="2000" i="1" dirty="0">
                        <a:solidFill>
                          <a:srgbClr val="3333FF"/>
                        </a:solidFill>
                        <a:latin typeface="Cambria Math" panose="02040503050406030204" pitchFamily="18" charset="0"/>
                        <a:cs typeface="Calibri" panose="020F0502020204030204" pitchFamily="34" charset="0"/>
                      </a:rPr>
                      <m:t>𝑦</m:t>
                    </m:r>
                    <m:r>
                      <a:rPr lang="en-US" sz="2000" i="1" dirty="0">
                        <a:solidFill>
                          <a:srgbClr val="3333FF"/>
                        </a:solidFill>
                        <a:latin typeface="Cambria Math" panose="02040503050406030204" pitchFamily="18" charset="0"/>
                        <a:cs typeface="Calibri" panose="020F0502020204030204" pitchFamily="34" charset="0"/>
                      </a:rPr>
                      <m:t> = </m:t>
                    </m:r>
                    <m:r>
                      <a:rPr lang="en-US" sz="2000" i="1" dirty="0">
                        <a:solidFill>
                          <a:srgbClr val="3333FF"/>
                        </a:solidFill>
                        <a:latin typeface="Cambria Math" panose="02040503050406030204" pitchFamily="18" charset="0"/>
                        <a:cs typeface="Calibri" panose="020F0502020204030204" pitchFamily="34" charset="0"/>
                      </a:rPr>
                      <m:t>𝑥</m:t>
                    </m:r>
                    <m:r>
                      <a:rPr lang="en-US" sz="2000" i="1" dirty="0">
                        <a:solidFill>
                          <a:srgbClr val="3333FF"/>
                        </a:solidFill>
                        <a:latin typeface="Cambria Math" panose="02040503050406030204" pitchFamily="18" charset="0"/>
                        <a:cs typeface="Calibri" panose="020F0502020204030204" pitchFamily="34" charset="0"/>
                      </a:rPr>
                      <m:t>+</m:t>
                    </m:r>
                    <m:r>
                      <m:rPr>
                        <m:sty m:val="p"/>
                      </m:rPr>
                      <a:rPr lang="en-US" sz="2000" i="1" dirty="0">
                        <a:solidFill>
                          <a:srgbClr val="3333FF"/>
                        </a:solidFill>
                        <a:latin typeface="Cambria Math" panose="02040503050406030204" pitchFamily="18" charset="0"/>
                        <a:cs typeface="Calibri" panose="020F0502020204030204" pitchFamily="34" charset="0"/>
                      </a:rPr>
                      <m:t>sin</m:t>
                    </m:r>
                    <m:r>
                      <a:rPr lang="en-US" sz="2000" i="1" dirty="0">
                        <a:solidFill>
                          <a:srgbClr val="3333FF"/>
                        </a:solidFill>
                        <a:latin typeface="Cambria Math" panose="02040503050406030204" pitchFamily="18" charset="0"/>
                        <a:cs typeface="Calibri" panose="020F0502020204030204" pitchFamily="34" charset="0"/>
                      </a:rPr>
                      <m:t>⁡(</m:t>
                    </m:r>
                    <m:r>
                      <a:rPr lang="en-US" sz="2000" i="1" dirty="0">
                        <a:solidFill>
                          <a:srgbClr val="3333FF"/>
                        </a:solidFill>
                        <a:latin typeface="Cambria Math" panose="02040503050406030204" pitchFamily="18" charset="0"/>
                        <a:cs typeface="Calibri" panose="020F0502020204030204" pitchFamily="34" charset="0"/>
                      </a:rPr>
                      <m:t>𝑥</m:t>
                    </m:r>
                    <m:r>
                      <a:rPr lang="en-US" sz="2000" i="1" dirty="0">
                        <a:solidFill>
                          <a:srgbClr val="3333FF"/>
                        </a:solidFill>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does not have an elementary inverse</a:t>
                </a:r>
              </a:p>
              <a:p>
                <a:pPr marL="800100" lvl="1"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Moore-Penrose generalized inverse </a:t>
                </a:r>
                <a:r>
                  <a:rPr lang="en-US" sz="2000" dirty="0">
                    <a:latin typeface="Calibri" panose="020F0502020204030204" pitchFamily="34" charset="0"/>
                    <a:cs typeface="Calibri" panose="020F0502020204030204" pitchFamily="34" charset="0"/>
                  </a:rPr>
                  <a:t>of a linear bounded operator between Hilbert spaces need not be continuous.</a:t>
                </a:r>
              </a:p>
              <a:p>
                <a:pPr lvl="1"/>
                <a:r>
                  <a:rPr lang="en-US" sz="2000" dirty="0">
                    <a:latin typeface="Calibri" panose="020F0502020204030204" pitchFamily="34" charset="0"/>
                    <a:cs typeface="Calibri" panose="020F0502020204030204" pitchFamily="34" charset="0"/>
                  </a:rPr>
                  <a:t>Small perturbations of effects, e.g., measurement noise, can cause arbitrarily large deviations of the inferred cause. </a:t>
                </a:r>
              </a:p>
              <a:p>
                <a:pPr lvl="1"/>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Generative model has a </a:t>
                </a:r>
                <a:r>
                  <a:rPr lang="en-US" sz="2000" dirty="0">
                    <a:solidFill>
                      <a:srgbClr val="3333FF"/>
                    </a:solidFill>
                    <a:latin typeface="Calibri" panose="020F0502020204030204" pitchFamily="34" charset="0"/>
                    <a:cs typeface="Calibri" panose="020F0502020204030204" pitchFamily="34" charset="0"/>
                  </a:rPr>
                  <a:t>shorter description in terms of Kolmogorov complexity. </a:t>
                </a:r>
              </a:p>
              <a:p>
                <a:pPr marL="800100" lvl="1" indent="-342900">
                  <a:buFont typeface="Arial" panose="020B0604020202020204" pitchFamily="34" charset="0"/>
                  <a:buChar char="•"/>
                </a:pPr>
                <a:r>
                  <a:rPr lang="en-US" sz="2000" dirty="0">
                    <a:solidFill>
                      <a:srgbClr val="3333FF"/>
                    </a:solidFill>
                    <a:latin typeface="Calibri" panose="020F0502020204030204" pitchFamily="34" charset="0"/>
                    <a:cs typeface="Calibri" panose="020F0502020204030204" pitchFamily="34" charset="0"/>
                  </a:rPr>
                  <a:t>Smaller K(X) is easier to learn</a:t>
                </a:r>
                <a:r>
                  <a:rPr lang="en-US" sz="2000" dirty="0">
                    <a:latin typeface="Calibri" panose="020F0502020204030204" pitchFamily="34" charset="0"/>
                    <a:cs typeface="Calibri" panose="020F0502020204030204" pitchFamily="34" charset="0"/>
                  </a:rPr>
                  <a:t>. The complexity of a set can be much smaller than the complexity of its elements (abstraction - learning abstract concepts should be easier)</a:t>
                </a:r>
              </a:p>
            </p:txBody>
          </p:sp>
        </mc:Choice>
        <mc:Fallback>
          <p:sp>
            <p:nvSpPr>
              <p:cNvPr id="13" name="Rectangle 12">
                <a:extLst>
                  <a:ext uri="{FF2B5EF4-FFF2-40B4-BE49-F238E27FC236}">
                    <a16:creationId xmlns:a16="http://schemas.microsoft.com/office/drawing/2014/main" id="{E8AA7CCE-C249-9B40-88B4-E62E41D1E3D1}"/>
                  </a:ext>
                </a:extLst>
              </p:cNvPr>
              <p:cNvSpPr>
                <a:spLocks noRot="1" noChangeAspect="1" noMove="1" noResize="1" noEditPoints="1" noAdjustHandles="1" noChangeArrowheads="1" noChangeShapeType="1" noTextEdit="1"/>
              </p:cNvSpPr>
              <p:nvPr/>
            </p:nvSpPr>
            <p:spPr>
              <a:xfrm>
                <a:off x="379828" y="1939764"/>
                <a:ext cx="8595360" cy="4093428"/>
              </a:xfrm>
              <a:prstGeom prst="rect">
                <a:avLst/>
              </a:prstGeom>
              <a:blipFill>
                <a:blip r:embed="rId3"/>
                <a:stretch>
                  <a:fillRect l="-590" t="-617" r="-1180" b="-1543"/>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C0AB7AD5-59F1-1C41-91ED-4E10A786BFD0}"/>
              </a:ext>
            </a:extLst>
          </p:cNvPr>
          <p:cNvSpPr/>
          <p:nvPr/>
        </p:nvSpPr>
        <p:spPr>
          <a:xfrm>
            <a:off x="311033" y="1070299"/>
            <a:ext cx="8932986" cy="707886"/>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Fragility and absence of calibration in machine learning (particularly, deep learning models) is unavoidable consequence of </a:t>
            </a:r>
            <a:r>
              <a:rPr lang="en-US" sz="2000" dirty="0">
                <a:solidFill>
                  <a:srgbClr val="3333FF"/>
                </a:solidFill>
                <a:latin typeface="Calibri" panose="020F0502020204030204" pitchFamily="34" charset="0"/>
                <a:cs typeface="Calibri" panose="020F0502020204030204" pitchFamily="34" charset="0"/>
              </a:rPr>
              <a:t>bottom-up discriminative learning</a:t>
            </a:r>
            <a:r>
              <a:rPr lang="en-US" sz="20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48083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9</a:t>
            </a:fld>
            <a:endParaRPr lang="en-US"/>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333623" y="98785"/>
            <a:ext cx="7297652" cy="612648"/>
          </a:xfrm>
        </p:spPr>
        <p:txBody>
          <a:bodyPr>
            <a:normAutofit fontScale="90000"/>
          </a:bodyPr>
          <a:lstStyle/>
          <a:p>
            <a:r>
              <a:rPr lang="en-US" dirty="0"/>
              <a:t>Generative Model: Joint distribution of (input, output, explanation)</a:t>
            </a:r>
          </a:p>
        </p:txBody>
      </p:sp>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F2724F7-0DDE-EE46-8479-69F9BBFD20D8}"/>
                  </a:ext>
                </a:extLst>
              </p:cNvPr>
              <p:cNvSpPr txBox="1"/>
              <p:nvPr/>
            </p:nvSpPr>
            <p:spPr>
              <a:xfrm>
                <a:off x="5218176" y="1004839"/>
                <a:ext cx="21018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7030A0"/>
                          </a:solidFill>
                          <a:latin typeface="Cambria Math" panose="02040503050406030204" pitchFamily="18" charset="0"/>
                        </a:rPr>
                        <m:t>𝑝</m:t>
                      </m:r>
                      <m:d>
                        <m:dPr>
                          <m:endChr m:val="|"/>
                          <m:ctrlPr>
                            <a:rPr lang="en-US" sz="2000" b="0" i="1" smtClean="0">
                              <a:solidFill>
                                <a:srgbClr val="7030A0"/>
                              </a:solidFill>
                              <a:latin typeface="Cambria Math" panose="02040503050406030204" pitchFamily="18" charset="0"/>
                            </a:rPr>
                          </m:ctrlPr>
                        </m:dPr>
                        <m:e>
                          <m:r>
                            <a:rPr lang="en-US" sz="2000" i="1">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𝑐𝑙𝑎𝑠𝑠</m:t>
                          </m:r>
                          <m:r>
                            <a:rPr lang="en-US" sz="2000" b="0" i="1" smtClean="0">
                              <a:solidFill>
                                <a:srgbClr val="7030A0"/>
                              </a:solidFill>
                              <a:latin typeface="Cambria Math" panose="02040503050406030204" pitchFamily="18" charset="0"/>
                            </a:rPr>
                            <m:t> </m:t>
                          </m:r>
                        </m:e>
                      </m:d>
                      <m:r>
                        <a:rPr lang="en-US" sz="2000" b="0" i="1"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𝑖𝑛𝑝𝑢𝑡</m:t>
                      </m:r>
                      <m:r>
                        <a:rPr lang="en-US" sz="2000" b="0" i="1"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m:t>
                      </m:r>
                    </m:oMath>
                  </m:oMathPara>
                </a14:m>
                <a:endParaRPr lang="en-US" sz="2000" dirty="0">
                  <a:solidFill>
                    <a:srgbClr val="7030A0"/>
                  </a:solidFill>
                </a:endParaRPr>
              </a:p>
            </p:txBody>
          </p:sp>
        </mc:Choice>
        <mc:Fallback>
          <p:sp>
            <p:nvSpPr>
              <p:cNvPr id="118" name="TextBox 117">
                <a:extLst>
                  <a:ext uri="{FF2B5EF4-FFF2-40B4-BE49-F238E27FC236}">
                    <a16:creationId xmlns:a16="http://schemas.microsoft.com/office/drawing/2014/main" id="{BF2724F7-0DDE-EE46-8479-69F9BBFD20D8}"/>
                  </a:ext>
                </a:extLst>
              </p:cNvPr>
              <p:cNvSpPr txBox="1">
                <a:spLocks noRot="1" noChangeAspect="1" noMove="1" noResize="1" noEditPoints="1" noAdjustHandles="1" noChangeArrowheads="1" noChangeShapeType="1" noTextEdit="1"/>
              </p:cNvSpPr>
              <p:nvPr/>
            </p:nvSpPr>
            <p:spPr>
              <a:xfrm>
                <a:off x="5218176" y="1004839"/>
                <a:ext cx="2101857" cy="307777"/>
              </a:xfrm>
              <a:prstGeom prst="rect">
                <a:avLst/>
              </a:prstGeom>
              <a:blipFill>
                <a:blip r:embed="rId2"/>
                <a:stretch>
                  <a:fillRect l="-1198" t="-8000" r="-2395" b="-36000"/>
                </a:stretch>
              </a:blipFill>
            </p:spPr>
            <p:txBody>
              <a:bodyPr/>
              <a:lstStyle/>
              <a:p>
                <a:r>
                  <a:rPr lang="en-US">
                    <a:noFill/>
                  </a:rPr>
                  <a:t> </a:t>
                </a:r>
              </a:p>
            </p:txBody>
          </p:sp>
        </mc:Fallback>
      </mc:AlternateContent>
      <p:pic>
        <p:nvPicPr>
          <p:cNvPr id="224" name="Picture 223">
            <a:extLst>
              <a:ext uri="{FF2B5EF4-FFF2-40B4-BE49-F238E27FC236}">
                <a16:creationId xmlns:a16="http://schemas.microsoft.com/office/drawing/2014/main" id="{7C3151E8-F1DF-1A42-B3CA-56A5966A159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32875" y="4390878"/>
            <a:ext cx="1853670" cy="773895"/>
          </a:xfrm>
          <a:prstGeom prst="rect">
            <a:avLst/>
          </a:prstGeom>
        </p:spPr>
      </p:pic>
      <p:pic>
        <p:nvPicPr>
          <p:cNvPr id="225" name="Picture 224">
            <a:extLst>
              <a:ext uri="{FF2B5EF4-FFF2-40B4-BE49-F238E27FC236}">
                <a16:creationId xmlns:a16="http://schemas.microsoft.com/office/drawing/2014/main" id="{7129A501-1D7E-0C45-99D3-87AF50F7A48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244210" y="3637533"/>
            <a:ext cx="1853670" cy="1985920"/>
          </a:xfrm>
          <a:prstGeom prst="rect">
            <a:avLst/>
          </a:prstGeom>
        </p:spPr>
      </p:pic>
      <p:sp>
        <p:nvSpPr>
          <p:cNvPr id="226" name="Rectangle 225">
            <a:extLst>
              <a:ext uri="{FF2B5EF4-FFF2-40B4-BE49-F238E27FC236}">
                <a16:creationId xmlns:a16="http://schemas.microsoft.com/office/drawing/2014/main" id="{AF1FD1E9-BA84-7644-AE6D-A4D5FE099C08}"/>
              </a:ext>
            </a:extLst>
          </p:cNvPr>
          <p:cNvSpPr/>
          <p:nvPr/>
        </p:nvSpPr>
        <p:spPr>
          <a:xfrm>
            <a:off x="7336447" y="2857995"/>
            <a:ext cx="756489" cy="369332"/>
          </a:xfrm>
          <a:prstGeom prst="rect">
            <a:avLst/>
          </a:prstGeom>
        </p:spPr>
        <p:txBody>
          <a:bodyPr wrap="none">
            <a:spAutoFit/>
          </a:bodyPr>
          <a:lstStyle/>
          <a:p>
            <a:r>
              <a:rPr lang="en-US" dirty="0"/>
              <a:t>Likely</a:t>
            </a:r>
          </a:p>
        </p:txBody>
      </p:sp>
      <p:sp>
        <p:nvSpPr>
          <p:cNvPr id="227" name="Rectangle 226">
            <a:extLst>
              <a:ext uri="{FF2B5EF4-FFF2-40B4-BE49-F238E27FC236}">
                <a16:creationId xmlns:a16="http://schemas.microsoft.com/office/drawing/2014/main" id="{96325530-6B03-5C4D-9DF1-E75256C75232}"/>
              </a:ext>
            </a:extLst>
          </p:cNvPr>
          <p:cNvSpPr/>
          <p:nvPr/>
        </p:nvSpPr>
        <p:spPr>
          <a:xfrm>
            <a:off x="7336447" y="4547943"/>
            <a:ext cx="973152" cy="369332"/>
          </a:xfrm>
          <a:prstGeom prst="rect">
            <a:avLst/>
          </a:prstGeom>
        </p:spPr>
        <p:txBody>
          <a:bodyPr wrap="none">
            <a:spAutoFit/>
          </a:bodyPr>
          <a:lstStyle/>
          <a:p>
            <a:r>
              <a:rPr lang="en-US" dirty="0"/>
              <a:t>Unlikely</a:t>
            </a:r>
          </a:p>
        </p:txBody>
      </p:sp>
      <p:pic>
        <p:nvPicPr>
          <p:cNvPr id="228" name="Picture 227">
            <a:extLst>
              <a:ext uri="{FF2B5EF4-FFF2-40B4-BE49-F238E27FC236}">
                <a16:creationId xmlns:a16="http://schemas.microsoft.com/office/drawing/2014/main" id="{1CE77890-4CA4-3041-ADBB-C720B95E958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003172" y="2618428"/>
            <a:ext cx="1713076" cy="810572"/>
          </a:xfrm>
          <a:prstGeom prst="rect">
            <a:avLst/>
          </a:prstGeom>
        </p:spPr>
      </p:pic>
      <p:sp>
        <p:nvSpPr>
          <p:cNvPr id="3" name="Footer Placeholder 2">
            <a:extLst>
              <a:ext uri="{FF2B5EF4-FFF2-40B4-BE49-F238E27FC236}">
                <a16:creationId xmlns:a16="http://schemas.microsoft.com/office/drawing/2014/main" id="{C6C3FCA0-7359-854A-A05C-3C1652ACB6FD}"/>
              </a:ext>
            </a:extLst>
          </p:cNvPr>
          <p:cNvSpPr>
            <a:spLocks noGrp="1"/>
          </p:cNvSpPr>
          <p:nvPr>
            <p:ph type="ftr" sz="quarter" idx="10"/>
          </p:nvPr>
        </p:nvSpPr>
        <p:spPr/>
        <p:txBody>
          <a:bodyPr/>
          <a:lstStyle/>
          <a:p>
            <a:pPr>
              <a:defRPr/>
            </a:pPr>
            <a:r>
              <a:rPr lang="en-US"/>
              <a:t>Susmit Jha</a:t>
            </a:r>
          </a:p>
        </p:txBody>
      </p:sp>
      <p:sp>
        <p:nvSpPr>
          <p:cNvPr id="6" name="TextBox 5">
            <a:extLst>
              <a:ext uri="{FF2B5EF4-FFF2-40B4-BE49-F238E27FC236}">
                <a16:creationId xmlns:a16="http://schemas.microsoft.com/office/drawing/2014/main" id="{20C7CD2B-EF36-6E42-955D-8F47F6A88A48}"/>
              </a:ext>
            </a:extLst>
          </p:cNvPr>
          <p:cNvSpPr txBox="1"/>
          <p:nvPr/>
        </p:nvSpPr>
        <p:spPr>
          <a:xfrm>
            <a:off x="970569" y="4487433"/>
            <a:ext cx="877291" cy="369332"/>
          </a:xfrm>
          <a:prstGeom prst="rect">
            <a:avLst/>
          </a:prstGeom>
          <a:noFill/>
        </p:spPr>
        <p:txBody>
          <a:bodyPr wrap="none" rtlCol="0">
            <a:spAutoFit/>
          </a:bodyPr>
          <a:lstStyle/>
          <a:p>
            <a:r>
              <a:rPr lang="en-US" dirty="0">
                <a:solidFill>
                  <a:srgbClr val="FF0000"/>
                </a:solidFill>
              </a:rPr>
              <a:t>Aircraft</a:t>
            </a:r>
          </a:p>
        </p:txBody>
      </p:sp>
      <p:sp>
        <p:nvSpPr>
          <p:cNvPr id="42" name="TextBox 41">
            <a:extLst>
              <a:ext uri="{FF2B5EF4-FFF2-40B4-BE49-F238E27FC236}">
                <a16:creationId xmlns:a16="http://schemas.microsoft.com/office/drawing/2014/main" id="{4AF68F39-E351-8D44-A0FF-408F8DB10986}"/>
              </a:ext>
            </a:extLst>
          </p:cNvPr>
          <p:cNvSpPr txBox="1"/>
          <p:nvPr/>
        </p:nvSpPr>
        <p:spPr>
          <a:xfrm>
            <a:off x="970569" y="2746755"/>
            <a:ext cx="877291" cy="369332"/>
          </a:xfrm>
          <a:prstGeom prst="rect">
            <a:avLst/>
          </a:prstGeom>
          <a:noFill/>
        </p:spPr>
        <p:txBody>
          <a:bodyPr wrap="none" rtlCol="0">
            <a:spAutoFit/>
          </a:bodyPr>
          <a:lstStyle/>
          <a:p>
            <a:r>
              <a:rPr lang="en-US" dirty="0"/>
              <a:t>Aircraft</a:t>
            </a:r>
          </a:p>
        </p:txBody>
      </p:sp>
      <p:pic>
        <p:nvPicPr>
          <p:cNvPr id="43" name="Picture 42">
            <a:extLst>
              <a:ext uri="{FF2B5EF4-FFF2-40B4-BE49-F238E27FC236}">
                <a16:creationId xmlns:a16="http://schemas.microsoft.com/office/drawing/2014/main" id="{34345E9C-CC90-9E4F-84F2-0AD9720846A0}"/>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132415" y="1931611"/>
            <a:ext cx="2008414" cy="1772933"/>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BE3D278E-7605-A247-B1A8-AC39A4F976AD}"/>
                  </a:ext>
                </a:extLst>
              </p:cNvPr>
              <p:cNvSpPr txBox="1"/>
              <p:nvPr/>
            </p:nvSpPr>
            <p:spPr>
              <a:xfrm>
                <a:off x="5218176" y="1386667"/>
                <a:ext cx="252466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7030A0"/>
                          </a:solidFill>
                          <a:latin typeface="Cambria Math" panose="02040503050406030204" pitchFamily="18" charset="0"/>
                        </a:rPr>
                        <m:t>𝑝</m:t>
                      </m:r>
                      <m:d>
                        <m:dPr>
                          <m:endChr m:val="|"/>
                          <m:ctrlPr>
                            <a:rPr lang="en-US" sz="2000" b="0" i="1" smtClean="0">
                              <a:solidFill>
                                <a:srgbClr val="7030A0"/>
                              </a:solidFill>
                              <a:latin typeface="Cambria Math" panose="02040503050406030204" pitchFamily="18" charset="0"/>
                            </a:rPr>
                          </m:ctrlPr>
                        </m:dPr>
                        <m:e>
                          <m:r>
                            <a:rPr lang="en-US" sz="2000" i="1">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𝑖𝑛𝑝𝑢𝑡</m:t>
                          </m:r>
                          <m:r>
                            <a:rPr lang="en-US" sz="2000" b="0" i="1" smtClean="0">
                              <a:solidFill>
                                <a:srgbClr val="7030A0"/>
                              </a:solidFill>
                              <a:latin typeface="Cambria Math" panose="02040503050406030204" pitchFamily="18" charset="0"/>
                            </a:rPr>
                            <m:t> </m:t>
                          </m:r>
                        </m:e>
                      </m:d>
                      <m:r>
                        <a:rPr lang="en-US" sz="2000" b="0" i="1"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𝑐𝑙𝑎𝑠𝑠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𝑒𝑥𝑝𝑙</m:t>
                      </m:r>
                      <m:r>
                        <a:rPr lang="en-US" sz="2000" i="1">
                          <a:solidFill>
                            <a:srgbClr val="7030A0"/>
                          </a:solidFill>
                          <a:latin typeface="Cambria Math" panose="02040503050406030204" pitchFamily="18" charset="0"/>
                        </a:rPr>
                        <m:t>)</m:t>
                      </m:r>
                    </m:oMath>
                  </m:oMathPara>
                </a14:m>
                <a:endParaRPr lang="en-US" sz="2000" dirty="0">
                  <a:solidFill>
                    <a:srgbClr val="7030A0"/>
                  </a:solidFill>
                </a:endParaRPr>
              </a:p>
            </p:txBody>
          </p:sp>
        </mc:Choice>
        <mc:Fallback>
          <p:sp>
            <p:nvSpPr>
              <p:cNvPr id="44" name="TextBox 43">
                <a:extLst>
                  <a:ext uri="{FF2B5EF4-FFF2-40B4-BE49-F238E27FC236}">
                    <a16:creationId xmlns:a16="http://schemas.microsoft.com/office/drawing/2014/main" id="{BE3D278E-7605-A247-B1A8-AC39A4F976AD}"/>
                  </a:ext>
                </a:extLst>
              </p:cNvPr>
              <p:cNvSpPr txBox="1">
                <a:spLocks noRot="1" noChangeAspect="1" noMove="1" noResize="1" noEditPoints="1" noAdjustHandles="1" noChangeArrowheads="1" noChangeShapeType="1" noTextEdit="1"/>
              </p:cNvSpPr>
              <p:nvPr/>
            </p:nvSpPr>
            <p:spPr>
              <a:xfrm>
                <a:off x="5218176" y="1386667"/>
                <a:ext cx="2524665" cy="307777"/>
              </a:xfrm>
              <a:prstGeom prst="rect">
                <a:avLst/>
              </a:prstGeom>
              <a:blipFill>
                <a:blip r:embed="rId7"/>
                <a:stretch>
                  <a:fillRect l="-1500" t="-3846" r="-3000" b="-38462"/>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ADC93834-D199-9549-AC7D-A6CB5501EFB5}"/>
              </a:ext>
            </a:extLst>
          </p:cNvPr>
          <p:cNvSpPr/>
          <p:nvPr/>
        </p:nvSpPr>
        <p:spPr>
          <a:xfrm>
            <a:off x="66162" y="5757916"/>
            <a:ext cx="9077837" cy="584775"/>
          </a:xfrm>
          <a:prstGeom prst="rect">
            <a:avLst/>
          </a:prstGeom>
        </p:spPr>
        <p:txBody>
          <a:bodyPr wrap="square">
            <a:spAutoFit/>
          </a:bodyPr>
          <a:lstStyle/>
          <a:p>
            <a:r>
              <a:rPr lang="en-US" sz="1600" dirty="0">
                <a:latin typeface="Tahoma"/>
              </a:rPr>
              <a:t>Attributions can be used to quantify uncertainty in prediction of machine learning models. </a:t>
            </a:r>
            <a:r>
              <a:rPr lang="en-US" sz="1600" dirty="0">
                <a:solidFill>
                  <a:srgbClr val="3333FF"/>
                </a:solidFill>
                <a:latin typeface="Tahoma"/>
              </a:rPr>
              <a:t>Attribution-Based Confidence (ABC) Metric For Deep Neural Networks. Jha et. al. (</a:t>
            </a:r>
            <a:r>
              <a:rPr lang="en-US" sz="1600" dirty="0" err="1">
                <a:solidFill>
                  <a:srgbClr val="3333FF"/>
                </a:solidFill>
                <a:latin typeface="Tahoma"/>
              </a:rPr>
              <a:t>NeurIPS</a:t>
            </a:r>
            <a:r>
              <a:rPr lang="en-US" sz="1600" dirty="0">
                <a:solidFill>
                  <a:srgbClr val="3333FF"/>
                </a:solidFill>
                <a:latin typeface="Tahoma"/>
              </a:rPr>
              <a:t>), 2019</a:t>
            </a:r>
          </a:p>
        </p:txBody>
      </p:sp>
      <p:sp>
        <p:nvSpPr>
          <p:cNvPr id="8" name="Rectangle 7">
            <a:extLst>
              <a:ext uri="{FF2B5EF4-FFF2-40B4-BE49-F238E27FC236}">
                <a16:creationId xmlns:a16="http://schemas.microsoft.com/office/drawing/2014/main" id="{CA752924-73C0-6F41-94C3-40CA6C668D28}"/>
              </a:ext>
            </a:extLst>
          </p:cNvPr>
          <p:cNvSpPr/>
          <p:nvPr/>
        </p:nvSpPr>
        <p:spPr>
          <a:xfrm>
            <a:off x="1374458" y="925939"/>
            <a:ext cx="2401555" cy="400110"/>
          </a:xfrm>
          <a:prstGeom prst="rect">
            <a:avLst/>
          </a:prstGeom>
        </p:spPr>
        <p:txBody>
          <a:bodyPr wrap="none">
            <a:spAutoFit/>
          </a:bodyPr>
          <a:lstStyle/>
          <a:p>
            <a:r>
              <a:rPr lang="en-US" sz="2000" dirty="0">
                <a:solidFill>
                  <a:srgbClr val="3333FF"/>
                </a:solidFill>
                <a:latin typeface="Calibri" panose="020F0502020204030204" pitchFamily="34" charset="0"/>
                <a:cs typeface="Calibri" panose="020F0502020204030204" pitchFamily="34" charset="0"/>
              </a:rPr>
              <a:t>Discriminative Model</a:t>
            </a:r>
            <a:endParaRPr lang="en-US" dirty="0"/>
          </a:p>
        </p:txBody>
      </p:sp>
      <p:sp>
        <p:nvSpPr>
          <p:cNvPr id="47" name="Rectangle 46">
            <a:extLst>
              <a:ext uri="{FF2B5EF4-FFF2-40B4-BE49-F238E27FC236}">
                <a16:creationId xmlns:a16="http://schemas.microsoft.com/office/drawing/2014/main" id="{E679C57B-69F5-6440-8FC8-F18F307E6F70}"/>
              </a:ext>
            </a:extLst>
          </p:cNvPr>
          <p:cNvSpPr/>
          <p:nvPr/>
        </p:nvSpPr>
        <p:spPr>
          <a:xfrm>
            <a:off x="1396763" y="1344631"/>
            <a:ext cx="3319627" cy="400110"/>
          </a:xfrm>
          <a:prstGeom prst="rect">
            <a:avLst/>
          </a:prstGeom>
        </p:spPr>
        <p:txBody>
          <a:bodyPr wrap="none">
            <a:spAutoFit/>
          </a:bodyPr>
          <a:lstStyle/>
          <a:p>
            <a:r>
              <a:rPr lang="en-US" sz="2000" dirty="0">
                <a:solidFill>
                  <a:srgbClr val="3333FF"/>
                </a:solidFill>
                <a:latin typeface="Calibri" panose="020F0502020204030204" pitchFamily="34" charset="0"/>
                <a:cs typeface="Calibri" panose="020F0502020204030204" pitchFamily="34" charset="0"/>
              </a:rPr>
              <a:t>Conditional Generative Model</a:t>
            </a:r>
            <a:endParaRPr lang="en-US" dirty="0"/>
          </a:p>
        </p:txBody>
      </p:sp>
      <p:sp>
        <p:nvSpPr>
          <p:cNvPr id="9" name="TextBox 8">
            <a:extLst>
              <a:ext uri="{FF2B5EF4-FFF2-40B4-BE49-F238E27FC236}">
                <a16:creationId xmlns:a16="http://schemas.microsoft.com/office/drawing/2014/main" id="{FACA296C-DAE5-4343-B4DA-18322165EC5A}"/>
              </a:ext>
            </a:extLst>
          </p:cNvPr>
          <p:cNvSpPr txBox="1"/>
          <p:nvPr/>
        </p:nvSpPr>
        <p:spPr>
          <a:xfrm>
            <a:off x="970569" y="1752570"/>
            <a:ext cx="7044108" cy="400110"/>
          </a:xfrm>
          <a:prstGeom prst="rect">
            <a:avLst/>
          </a:prstGeom>
          <a:noFill/>
        </p:spPr>
        <p:txBody>
          <a:bodyPr wrap="none" rtlCol="0">
            <a:spAutoFit/>
          </a:bodyPr>
          <a:lstStyle/>
          <a:p>
            <a:r>
              <a:rPr lang="en-US" sz="2000" dirty="0"/>
              <a:t>The predicted label and explanation provide context for the input.</a:t>
            </a:r>
          </a:p>
        </p:txBody>
      </p:sp>
    </p:spTree>
    <p:extLst>
      <p:ext uri="{BB962C8B-B14F-4D97-AF65-F5344CB8AC3E}">
        <p14:creationId xmlns:p14="http://schemas.microsoft.com/office/powerpoint/2010/main" val="3424225825"/>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theme>
</file>

<file path=ppt/theme/theme2.xml><?xml version="1.0" encoding="utf-8"?>
<a:theme xmlns:a="http://schemas.openxmlformats.org/drawingml/2006/main" name="1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1962</TotalTime>
  <Words>1784</Words>
  <Application>Microsoft Macintosh PowerPoint</Application>
  <PresentationFormat>On-screen Show (4:3)</PresentationFormat>
  <Paragraphs>319</Paragraphs>
  <Slides>35</Slides>
  <Notes>5</Notes>
  <HiddenSlides>0</HiddenSlides>
  <MMClips>3</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35</vt:i4>
      </vt:variant>
    </vt:vector>
  </HeadingPairs>
  <TitlesOfParts>
    <vt:vector size="47" baseType="lpstr">
      <vt:lpstr>Arial</vt:lpstr>
      <vt:lpstr>Calibri</vt:lpstr>
      <vt:lpstr>Calibri Light</vt:lpstr>
      <vt:lpstr>Cambria Math</vt:lpstr>
      <vt:lpstr>Comic Sans MS</vt:lpstr>
      <vt:lpstr>Droid Sans</vt:lpstr>
      <vt:lpstr>Proxima Nova</vt:lpstr>
      <vt:lpstr>Tahoma</vt:lpstr>
      <vt:lpstr>Times New Roman</vt:lpstr>
      <vt:lpstr>blank</vt:lpstr>
      <vt:lpstr>1_blank</vt:lpstr>
      <vt:lpstr>Office Theme</vt:lpstr>
      <vt:lpstr>On TrinityAI: Trustworthy, Resilient and Interpretable AI</vt:lpstr>
      <vt:lpstr>Three Coupled Challenges in AI</vt:lpstr>
      <vt:lpstr>Three Coupled Challenges in AI</vt:lpstr>
      <vt:lpstr>Three Coupled Challenges in AI</vt:lpstr>
      <vt:lpstr>Three Coupled Challenges in AI</vt:lpstr>
      <vt:lpstr>Rest of the talk </vt:lpstr>
      <vt:lpstr>Trust in Deep Learning Models: Behavior on OODs</vt:lpstr>
      <vt:lpstr>Root of Fragility of ML Models: Bottom-up Discriminative Learning</vt:lpstr>
      <vt:lpstr>Generative Model: Joint distribution of (input, output, explanation)</vt:lpstr>
      <vt:lpstr>PowerPoint Presentation</vt:lpstr>
      <vt:lpstr>PowerPoint Presentation</vt:lpstr>
      <vt:lpstr>PowerPoint Presentation</vt:lpstr>
      <vt:lpstr>PowerPoint Presentation</vt:lpstr>
      <vt:lpstr>PowerPoint Presentation</vt:lpstr>
      <vt:lpstr>PowerPoint Presentation</vt:lpstr>
      <vt:lpstr>Prediction Using Wider Context: Novel Classes</vt:lpstr>
      <vt:lpstr>Predictive Coding (PC) Based ML</vt:lpstr>
      <vt:lpstr>Predictive Coding (PC) Based ML</vt:lpstr>
      <vt:lpstr>Predictive Coding (PC) Based ML</vt:lpstr>
      <vt:lpstr>Rest of the talk </vt:lpstr>
      <vt:lpstr>Improving Resilience Using Attributions/Explanations</vt:lpstr>
      <vt:lpstr>Improving Resilience Using Attributions/Explanations</vt:lpstr>
      <vt:lpstr>Improving Resilience Using Attributions/Explanations</vt:lpstr>
      <vt:lpstr>Detecting Backdoors in ML Models using Attributions</vt:lpstr>
      <vt:lpstr>Trojan/Backdoor Attacks on Reinforcement Learning</vt:lpstr>
      <vt:lpstr>Trojan/Backdoor Attacks on Reinforcement Learning</vt:lpstr>
      <vt:lpstr>Detecting Trojans in RL Policy Using Attributions/Explanations</vt:lpstr>
      <vt:lpstr>Attribution-based Offline Trojaned Model Detection Using Only Clean Data </vt:lpstr>
      <vt:lpstr>Improving Attributions by Making Learning Models Robust</vt:lpstr>
      <vt:lpstr>Improving Attributions by Making Learning Models Robust</vt:lpstr>
      <vt:lpstr>Training Robust Neural Stochastic Differential Equation Model improves Attributions</vt:lpstr>
      <vt:lpstr>Training Robust Neural Stochastic Differential Equation Model improves Attributions</vt:lpstr>
      <vt:lpstr>Three Coupled Challenges in AI</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Trustworthy and Resilient Learning</dc:title>
  <dc:creator>Susmit Jha</dc:creator>
  <cp:lastModifiedBy>Susmit Jha</cp:lastModifiedBy>
  <cp:revision>54</cp:revision>
  <dcterms:created xsi:type="dcterms:W3CDTF">2021-07-27T02:03:48Z</dcterms:created>
  <dcterms:modified xsi:type="dcterms:W3CDTF">2021-09-14T11:01:20Z</dcterms:modified>
</cp:coreProperties>
</file>